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65" r:id="rId7"/>
    <p:sldId id="269" r:id="rId8"/>
    <p:sldId id="266" r:id="rId9"/>
    <p:sldId id="260" r:id="rId10"/>
    <p:sldId id="268" r:id="rId11"/>
    <p:sldId id="267" r:id="rId12"/>
    <p:sldId id="272" r:id="rId13"/>
    <p:sldId id="271" r:id="rId14"/>
    <p:sldId id="26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95"/>
    <a:srgbClr val="FA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 mediu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Stil luminos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Stil mediu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0261E-033D-45CE-BD06-528B17D831C6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BF9BB-80F1-4369-B895-23B0BB78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77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BF9BB-80F1-4369-B895-23B0BB7826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4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41D8-1F52-B59B-61C6-4B7274EA8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75201-6F44-7D6C-DF08-2226F26ED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8C36-7DC2-44CF-5D72-717E589D3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D88B-97A5-4527-A389-17A2F92FB45E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E8276-9AD6-0469-E60E-D3C3CECE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F987-DA5B-9371-DAC4-F94F47DB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1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F7CA-6EF8-8873-8631-1DDDFEE9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776A9-0C28-F64F-3C9B-0FF2A7ABC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B9F4A-AB32-06E3-C854-53C62F61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D9A7-5564-4384-9AFC-95BB311EADF2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C4FE1-86A6-FDDA-9DD8-18FE9EB1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F54C9-D16D-F733-58BE-A7B05A02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2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8DC9CF-51E6-9BA1-916C-AB3F0A8C6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D7A3D-4A99-D337-A807-AE68698DC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3A24-AF43-D042-F06A-7CF43C50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2584-6F5E-4DE9-8065-2EC57A667A4A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83528-8DBE-07C3-42CF-59E6EFD4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F4088-80D5-CAB1-C9E9-9FFC4F4C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5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8248-742F-7028-3C48-E752F909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9646-33F8-6A92-CD35-477B1156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6D81-F08B-B911-0DE7-56291477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7251-C42F-4739-946C-BE795802C21E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CD14D-1606-7DB3-7CD3-2C9C79B0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634CC-F7BB-8444-3429-9AB820CC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6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6FA8-400E-3A63-3B5B-B3EB1BA5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BC438-ECCC-8CC2-7505-D116831ED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E9E6-E16A-D1F2-8F63-79992C7B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1675-D9F7-48BE-9325-F910BDDF0301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0E3A4-B636-CECB-9F6B-1561AD53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1D90-7AEC-9C3E-C4F0-EC9E4378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E352-BF05-4D93-4DBD-8A3DA214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D6F4-4D6D-9214-AE47-A7745DF40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D4F70-CBCF-DF75-D5B2-824411012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7EC83-D8E3-5565-F2C3-9484604E7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ACE8A-AE26-4ED3-AF90-28E7C8AFE08E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A0243-CD05-2A7D-6E8B-5C5AEC6B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41259-5493-3B64-31F0-7A7AA69E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4BBE-7B33-F53A-BA81-14803C3E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3FBCC-6377-D762-DB2C-C6FAA718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6724D-5861-8B91-7303-48241531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C700D-D8AE-6950-5ED8-CE11F26D5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86038-BBE2-3AE9-42D0-880FC33A8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CE1947-26A7-5178-9C71-97CFAF0A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B385-9E88-404E-9579-3B911C6E7F3A}" type="datetime1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3799B-9097-D923-919A-8CD35881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DCD632-A85E-10D2-21A1-83D876D3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4D17-C18D-BDA7-E36E-4B2B43DD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D2BAA-9EB0-6931-40F5-45021558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C509B-58B4-4BCC-8261-64B9641AF2C0}" type="datetime1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4D60A-23B0-02C6-0DEE-D46A7F78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0E605-309E-46A1-C361-4B87ADE8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9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6C2AB-1E30-86B8-4B69-5AA36AAC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61568-725D-4202-BEE9-5883F041CBA6}" type="datetime1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FCF2A-7DD2-2C99-0C29-C61CA8EF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3F99-B40F-F369-7D5B-855DD671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3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CB09-9F4E-2108-1C53-693F66DE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B7ED4-F050-924A-E058-03A91FE75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BEE3A-4458-7618-6A25-59D74BEF8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7E59E-0748-07F8-BB92-7FD054CB6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FBD9C-5298-42F6-9D49-F27B9477596D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DE29-B992-BB4A-3066-43A62039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456F-3C74-A9BC-B08B-64E7A529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5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23C3-B3E5-31DA-C1FC-365A8699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2AF0C6-4468-6971-112B-F22DCA5E0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ED82-58AB-58AB-C9DF-353A4F99A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6047C-1628-C95A-4731-A0669EC4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8BEB-3148-44D4-9E2D-276556350E8A}" type="datetime1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94CCA-2F01-0C42-F6E9-B44A7F675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41EBB-D3E8-0336-3545-92A59836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2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3EB75-F18D-AFBB-F668-EC4E0632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2C0F-877F-AA84-D1E6-BDA0BDD57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8A5AE-2CAE-CD3C-2255-4AD4A9D98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9B9AAF-BEE3-4395-BB1D-EA816DE5732E}" type="datetime1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BF224-0694-46EF-8DB5-7DE833696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C9121-4A47-DE95-69A9-1D0D6DF29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55AFAA-3042-4B0A-99FC-0B90B27F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4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03478D-5E91-CC66-021B-6C1274D9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46" t="6164" b="13076"/>
          <a:stretch/>
        </p:blipFill>
        <p:spPr>
          <a:xfrm>
            <a:off x="0" y="-10765"/>
            <a:ext cx="12192000" cy="1522732"/>
          </a:xfrm>
          <a:prstGeom prst="rect">
            <a:avLst/>
          </a:prstGeom>
        </p:spPr>
      </p:pic>
      <p:pic>
        <p:nvPicPr>
          <p:cNvPr id="5" name="Picture 14" descr="http://cmmi.tuiasi.ro/wp-content/uploads/2017/03/sigla-UTI-1.png">
            <a:extLst>
              <a:ext uri="{FF2B5EF4-FFF2-40B4-BE49-F238E27FC236}">
                <a16:creationId xmlns:a16="http://schemas.microsoft.com/office/drawing/2014/main" id="{093456B7-B8A1-9318-1F74-A38DCEC25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397" y="-10764"/>
            <a:ext cx="1123770" cy="15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DBEC6E2-6BE3-C773-8666-8F06CAB4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2" y="-34279"/>
            <a:ext cx="1543356" cy="15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B6D209-8F36-6F9A-75FC-5F9E367BF850}"/>
              </a:ext>
            </a:extLst>
          </p:cNvPr>
          <p:cNvSpPr/>
          <p:nvPr/>
        </p:nvSpPr>
        <p:spPr>
          <a:xfrm>
            <a:off x="354578" y="2142489"/>
            <a:ext cx="11567737" cy="4213861"/>
          </a:xfrm>
          <a:prstGeom prst="roundRect">
            <a:avLst>
              <a:gd name="adj" fmla="val 13379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00389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8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87E92B-BC76-9AB8-EA7B-7E98F6D7500C}"/>
              </a:ext>
            </a:extLst>
          </p:cNvPr>
          <p:cNvSpPr txBox="1">
            <a:spLocks/>
          </p:cNvSpPr>
          <p:nvPr/>
        </p:nvSpPr>
        <p:spPr>
          <a:xfrm>
            <a:off x="923095" y="2573084"/>
            <a:ext cx="10430705" cy="1557348"/>
          </a:xfrm>
          <a:prstGeom prst="rect">
            <a:avLst/>
          </a:prstGeom>
        </p:spPr>
        <p:txBody>
          <a:bodyPr vert="horz" lIns="45581" tIns="22790" rIns="45581" bIns="227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spcAft>
                <a:spcPts val="299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ro-RO" sz="2800" b="1" dirty="0"/>
              <a:t>EduPlay – Platformă de Învățare Interactivă pentru Clasele Primare, Integrată cu </a:t>
            </a:r>
            <a:r>
              <a:rPr lang="ro-RO" sz="2800" b="1" dirty="0" err="1"/>
              <a:t>Gamificare</a:t>
            </a:r>
            <a:r>
              <a:rPr lang="ro-RO" sz="2800" b="1" dirty="0"/>
              <a:t> și </a:t>
            </a:r>
            <a:r>
              <a:rPr lang="ro-RO" sz="2800" b="1" dirty="0" err="1"/>
              <a:t>Blockchain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EAE25F2-A30E-7A57-C1EA-B4D41C2DB584}"/>
              </a:ext>
            </a:extLst>
          </p:cNvPr>
          <p:cNvSpPr txBox="1">
            <a:spLocks/>
          </p:cNvSpPr>
          <p:nvPr/>
        </p:nvSpPr>
        <p:spPr>
          <a:xfrm>
            <a:off x="801857" y="4712010"/>
            <a:ext cx="9815844" cy="922978"/>
          </a:xfrm>
          <a:prstGeom prst="rect">
            <a:avLst/>
          </a:prstGeom>
        </p:spPr>
        <p:txBody>
          <a:bodyPr vert="horz" lIns="45581" tIns="22790" rIns="45581" bIns="2279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o-RO" b="1" dirty="0">
                <a:solidFill>
                  <a:srgbClr val="003895"/>
                </a:solidFill>
                <a:latin typeface="Corbel" panose="020B0503020204020204" pitchFamily="34" charset="0"/>
              </a:rPr>
              <a:t>	Flavia Antăluțe</a:t>
            </a:r>
          </a:p>
          <a:p>
            <a:pPr marL="0" indent="0">
              <a:spcBef>
                <a:spcPts val="0"/>
              </a:spcBef>
              <a:buNone/>
            </a:pPr>
            <a:r>
              <a:rPr lang="ro-RO" dirty="0">
                <a:solidFill>
                  <a:srgbClr val="003895"/>
                </a:solidFill>
                <a:latin typeface="Corbel" panose="020B0503020204020204" pitchFamily="34" charset="0"/>
              </a:rPr>
              <a:t>Îndrumător</a:t>
            </a:r>
            <a:r>
              <a:rPr lang="en-US" dirty="0">
                <a:solidFill>
                  <a:srgbClr val="003895"/>
                </a:solidFill>
                <a:latin typeface="Corbel" panose="020B0503020204020204" pitchFamily="34" charset="0"/>
              </a:rPr>
              <a:t>: </a:t>
            </a:r>
            <a:r>
              <a:rPr lang="ro-RO" dirty="0">
                <a:solidFill>
                  <a:srgbClr val="003895"/>
                </a:solidFill>
                <a:latin typeface="Corbel" panose="020B0503020204020204" pitchFamily="34" charset="0"/>
              </a:rPr>
              <a:t>Adrian Alexandrescu </a:t>
            </a:r>
            <a:endParaRPr lang="en-US" i="1" dirty="0">
              <a:solidFill>
                <a:srgbClr val="003895"/>
              </a:solidFill>
              <a:latin typeface="Corbel" panose="020B0503020204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9006EB-9954-4055-80CF-1305A877C447}"/>
              </a:ext>
            </a:extLst>
          </p:cNvPr>
          <p:cNvSpPr txBox="1">
            <a:spLocks/>
          </p:cNvSpPr>
          <p:nvPr/>
        </p:nvSpPr>
        <p:spPr>
          <a:xfrm>
            <a:off x="5846087" y="4779018"/>
            <a:ext cx="5814945" cy="7889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2000" dirty="0" err="1">
                <a:solidFill>
                  <a:srgbClr val="003895"/>
                </a:solidFill>
                <a:latin typeface="Corbel" panose="020B0503020204020204" pitchFamily="34" charset="0"/>
              </a:rPr>
              <a:t>Domeniu</a:t>
            </a: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: </a:t>
            </a:r>
            <a:r>
              <a:rPr lang="ro-RO" sz="2000" dirty="0">
                <a:solidFill>
                  <a:srgbClr val="003895"/>
                </a:solidFill>
                <a:latin typeface="Corbel" panose="020B0503020204020204" pitchFamily="34" charset="0"/>
              </a:rPr>
              <a:t>Calculatoare și </a:t>
            </a: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T</a:t>
            </a:r>
            <a:r>
              <a:rPr lang="ro-RO" sz="2000" dirty="0" err="1">
                <a:solidFill>
                  <a:srgbClr val="003895"/>
                </a:solidFill>
                <a:latin typeface="Corbel" panose="020B0503020204020204" pitchFamily="34" charset="0"/>
              </a:rPr>
              <a:t>ehnologia</a:t>
            </a:r>
            <a:r>
              <a:rPr lang="ro-RO" sz="2000" dirty="0">
                <a:solidFill>
                  <a:srgbClr val="003895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I</a:t>
            </a:r>
            <a:r>
              <a:rPr lang="ro-RO" sz="2000" dirty="0" err="1">
                <a:solidFill>
                  <a:srgbClr val="003895"/>
                </a:solidFill>
                <a:latin typeface="Corbel" panose="020B0503020204020204" pitchFamily="34" charset="0"/>
              </a:rPr>
              <a:t>nformației</a:t>
            </a: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 </a:t>
            </a:r>
          </a:p>
          <a:p>
            <a:pPr algn="r">
              <a:defRPr/>
            </a:pP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Program de </a:t>
            </a:r>
            <a:r>
              <a:rPr lang="en-US" sz="2000" dirty="0" err="1">
                <a:solidFill>
                  <a:srgbClr val="003895"/>
                </a:solidFill>
                <a:latin typeface="Corbel" panose="020B0503020204020204" pitchFamily="34" charset="0"/>
              </a:rPr>
              <a:t>studii</a:t>
            </a: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: </a:t>
            </a:r>
            <a:r>
              <a:rPr lang="en-US" sz="2000" dirty="0" err="1">
                <a:solidFill>
                  <a:srgbClr val="003895"/>
                </a:solidFill>
                <a:latin typeface="Corbel" panose="020B0503020204020204" pitchFamily="34" charset="0"/>
              </a:rPr>
              <a:t>Tehnologia</a:t>
            </a: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 Informa</a:t>
            </a:r>
            <a:r>
              <a:rPr lang="ro-RO" sz="2000" dirty="0" err="1">
                <a:solidFill>
                  <a:srgbClr val="003895"/>
                </a:solidFill>
                <a:latin typeface="Corbel" panose="020B0503020204020204" pitchFamily="34" charset="0"/>
              </a:rPr>
              <a:t>ției</a:t>
            </a: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 </a:t>
            </a:r>
          </a:p>
          <a:p>
            <a:pPr algn="r">
              <a:defRPr/>
            </a:pP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An de </a:t>
            </a:r>
            <a:r>
              <a:rPr lang="en-US" sz="2000" dirty="0" err="1">
                <a:solidFill>
                  <a:srgbClr val="003895"/>
                </a:solidFill>
                <a:latin typeface="Corbel" panose="020B0503020204020204" pitchFamily="34" charset="0"/>
              </a:rPr>
              <a:t>studiu</a:t>
            </a:r>
            <a:r>
              <a:rPr lang="en-US" sz="2000" dirty="0">
                <a:solidFill>
                  <a:srgbClr val="003895"/>
                </a:solidFill>
                <a:latin typeface="Corbel" panose="020B0503020204020204" pitchFamily="34" charset="0"/>
              </a:rPr>
              <a:t>: IV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CD3EB-C03B-9158-5014-EA6239DC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81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9A27-629E-8FCB-5050-468488656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0599-9CA8-2934-6B2D-43BE6E38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7" y="0"/>
            <a:ext cx="2497394" cy="1124053"/>
          </a:xfrm>
        </p:spPr>
        <p:txBody>
          <a:bodyPr/>
          <a:lstStyle/>
          <a:p>
            <a:r>
              <a:rPr lang="ro-RO">
                <a:solidFill>
                  <a:srgbClr val="003895"/>
                </a:solidFill>
              </a:rPr>
              <a:t>Rezultate</a:t>
            </a:r>
            <a:endParaRPr lang="en-US" dirty="0">
              <a:solidFill>
                <a:srgbClr val="00389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27A66-5B0C-49C4-34FE-AEE2738A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10</a:t>
            </a:fld>
            <a:endParaRPr lang="en-US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A9D54970-EBD6-AACD-814D-12FEA2FF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65" y="182357"/>
            <a:ext cx="3034432" cy="2858012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827EAA2-4131-28B2-E48E-B536E64D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333" y="136525"/>
            <a:ext cx="2744292" cy="2949677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75058090-4121-BBAF-72D6-28E52CF4A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62" y="3255669"/>
            <a:ext cx="6160260" cy="2931213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7A8F644E-89C0-14C0-3D44-0B4D5808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34" y="1229360"/>
            <a:ext cx="5459713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8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DC95E-0AFD-DA2C-CCD3-D91846C32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DE08-9959-3C6B-ECEE-60C7B613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7" y="0"/>
            <a:ext cx="2497394" cy="1124053"/>
          </a:xfrm>
        </p:spPr>
        <p:txBody>
          <a:bodyPr/>
          <a:lstStyle/>
          <a:p>
            <a:r>
              <a:rPr lang="en-US" dirty="0">
                <a:solidFill>
                  <a:srgbClr val="003895"/>
                </a:solidFill>
              </a:rPr>
              <a:t>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80A1A-FDB2-8C09-4282-5FF80A1C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11</a:t>
            </a:fld>
            <a:endParaRPr lang="en-US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78069937-4823-09A5-8390-B1E7A86C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82" y="1030535"/>
            <a:ext cx="11169036" cy="50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78594050-0A4B-81A4-0A4E-E961C897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12</a:t>
            </a:fld>
            <a:endParaRPr lang="en-US"/>
          </a:p>
        </p:txBody>
      </p:sp>
      <p:pic>
        <p:nvPicPr>
          <p:cNvPr id="46" name="Imagine 45">
            <a:extLst>
              <a:ext uri="{FF2B5EF4-FFF2-40B4-BE49-F238E27FC236}">
                <a16:creationId xmlns:a16="http://schemas.microsoft.com/office/drawing/2014/main" id="{93C1CDD6-711B-89EC-7E54-9630B930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"/>
          <a:stretch/>
        </p:blipFill>
        <p:spPr>
          <a:xfrm>
            <a:off x="921797" y="667818"/>
            <a:ext cx="10281485" cy="6136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E4FB2F-451A-D2D1-ACF3-BD11B53EC0DA}"/>
              </a:ext>
            </a:extLst>
          </p:cNvPr>
          <p:cNvSpPr txBox="1">
            <a:spLocks/>
          </p:cNvSpPr>
          <p:nvPr/>
        </p:nvSpPr>
        <p:spPr>
          <a:xfrm>
            <a:off x="3536272" y="14917"/>
            <a:ext cx="4347394" cy="637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>
                <a:solidFill>
                  <a:srgbClr val="003895"/>
                </a:solidFill>
              </a:rPr>
              <a:t>Temă colaborativă</a:t>
            </a:r>
            <a:endParaRPr lang="en-US" dirty="0">
              <a:solidFill>
                <a:srgbClr val="003895"/>
              </a:solidFill>
            </a:endParaRPr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62C11EF9-53AD-DE0B-1D96-F81669EDA4A2}"/>
              </a:ext>
            </a:extLst>
          </p:cNvPr>
          <p:cNvSpPr/>
          <p:nvPr/>
        </p:nvSpPr>
        <p:spPr>
          <a:xfrm>
            <a:off x="1901189" y="2052061"/>
            <a:ext cx="46122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24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10000"/>
                    <a:lumOff val="9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Circuitul</a:t>
            </a:r>
            <a:r>
              <a:rPr lang="ro-RO" sz="24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2">
                    <a:lumMod val="25000"/>
                    <a:lumOff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apei în natură</a:t>
            </a:r>
            <a:endParaRPr lang="ro-RO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2">
                  <a:lumMod val="25000"/>
                  <a:lumOff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59E79C95-2767-A291-C15B-8ACC286B4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433" y="4853328"/>
            <a:ext cx="1326573" cy="1326573"/>
          </a:xfrm>
          <a:prstGeom prst="rect">
            <a:avLst/>
          </a:prstGeom>
        </p:spPr>
      </p:pic>
      <p:sp>
        <p:nvSpPr>
          <p:cNvPr id="11" name="CasetăText 10">
            <a:extLst>
              <a:ext uri="{FF2B5EF4-FFF2-40B4-BE49-F238E27FC236}">
                <a16:creationId xmlns:a16="http://schemas.microsoft.com/office/drawing/2014/main" id="{C7AFD388-8CE0-7AA7-B499-5B40ECA5EB2B}"/>
              </a:ext>
            </a:extLst>
          </p:cNvPr>
          <p:cNvSpPr txBox="1"/>
          <p:nvPr/>
        </p:nvSpPr>
        <p:spPr>
          <a:xfrm>
            <a:off x="814468" y="7208116"/>
            <a:ext cx="184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Apa stare </a:t>
            </a:r>
            <a:r>
              <a:rPr lang="en-US" dirty="0" err="1"/>
              <a:t>lichid</a:t>
            </a:r>
            <a:r>
              <a:rPr lang="ro-RO" dirty="0"/>
              <a:t>ă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5F59A09F-BD4C-EC41-2624-C73A14FC2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41" y="7047187"/>
            <a:ext cx="261076" cy="261076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974D2D0B-8942-BDEE-AE91-DD633E989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431" y="3650992"/>
            <a:ext cx="561035" cy="561035"/>
          </a:xfrm>
          <a:prstGeom prst="rect">
            <a:avLst/>
          </a:prstGeom>
        </p:spPr>
      </p:pic>
      <p:sp>
        <p:nvSpPr>
          <p:cNvPr id="14" name="CasetăText 13">
            <a:extLst>
              <a:ext uri="{FF2B5EF4-FFF2-40B4-BE49-F238E27FC236}">
                <a16:creationId xmlns:a16="http://schemas.microsoft.com/office/drawing/2014/main" id="{F69442F6-64E6-ECC1-679A-70DDEB352E81}"/>
              </a:ext>
            </a:extLst>
          </p:cNvPr>
          <p:cNvSpPr txBox="1"/>
          <p:nvPr/>
        </p:nvSpPr>
        <p:spPr>
          <a:xfrm>
            <a:off x="2688351" y="4256924"/>
            <a:ext cx="1185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Evaporare</a:t>
            </a:r>
          </a:p>
        </p:txBody>
      </p:sp>
      <p:sp>
        <p:nvSpPr>
          <p:cNvPr id="15" name="Săgeată: curbată la stânga 14">
            <a:extLst>
              <a:ext uri="{FF2B5EF4-FFF2-40B4-BE49-F238E27FC236}">
                <a16:creationId xmlns:a16="http://schemas.microsoft.com/office/drawing/2014/main" id="{7174FA09-BACF-A164-FCEB-3B4CCFFDF1AF}"/>
              </a:ext>
            </a:extLst>
          </p:cNvPr>
          <p:cNvSpPr/>
          <p:nvPr/>
        </p:nvSpPr>
        <p:spPr>
          <a:xfrm rot="11786549">
            <a:off x="1982117" y="4065757"/>
            <a:ext cx="465837" cy="88915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pic>
        <p:nvPicPr>
          <p:cNvPr id="16" name="Imagine 15">
            <a:extLst>
              <a:ext uri="{FF2B5EF4-FFF2-40B4-BE49-F238E27FC236}">
                <a16:creationId xmlns:a16="http://schemas.microsoft.com/office/drawing/2014/main" id="{39423A6E-8F73-5392-604F-BA7A78C0C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036" y="4410812"/>
            <a:ext cx="225589" cy="225589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DFF62CD9-6DF6-60C5-5C02-0618EFC60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805" y="3919641"/>
            <a:ext cx="265584" cy="265584"/>
          </a:xfrm>
          <a:prstGeom prst="rect">
            <a:avLst/>
          </a:prstGeom>
        </p:spPr>
      </p:pic>
      <p:sp>
        <p:nvSpPr>
          <p:cNvPr id="19" name="Săgeată: curbată la stânga 18">
            <a:extLst>
              <a:ext uri="{FF2B5EF4-FFF2-40B4-BE49-F238E27FC236}">
                <a16:creationId xmlns:a16="http://schemas.microsoft.com/office/drawing/2014/main" id="{0A240379-DCDD-4606-B81C-D5999FC6713F}"/>
              </a:ext>
            </a:extLst>
          </p:cNvPr>
          <p:cNvSpPr/>
          <p:nvPr/>
        </p:nvSpPr>
        <p:spPr>
          <a:xfrm rot="14630133">
            <a:off x="4351992" y="2839052"/>
            <a:ext cx="173865" cy="80973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pic>
        <p:nvPicPr>
          <p:cNvPr id="24" name="Imagine 23">
            <a:extLst>
              <a:ext uri="{FF2B5EF4-FFF2-40B4-BE49-F238E27FC236}">
                <a16:creationId xmlns:a16="http://schemas.microsoft.com/office/drawing/2014/main" id="{03B98064-189F-CEED-A5BD-2D8C509C2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257" y="2771436"/>
            <a:ext cx="803425" cy="636145"/>
          </a:xfrm>
          <a:prstGeom prst="rect">
            <a:avLst/>
          </a:prstGeom>
        </p:spPr>
      </p:pic>
      <p:pic>
        <p:nvPicPr>
          <p:cNvPr id="31" name="Imagine 30">
            <a:extLst>
              <a:ext uri="{FF2B5EF4-FFF2-40B4-BE49-F238E27FC236}">
                <a16:creationId xmlns:a16="http://schemas.microsoft.com/office/drawing/2014/main" id="{C5942C1C-EC62-35A2-DEF6-A3CCDAC73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682" y="3147961"/>
            <a:ext cx="259620" cy="259620"/>
          </a:xfrm>
          <a:prstGeom prst="rect">
            <a:avLst/>
          </a:prstGeom>
        </p:spPr>
      </p:pic>
      <p:sp>
        <p:nvSpPr>
          <p:cNvPr id="35" name="CasetăText 34">
            <a:extLst>
              <a:ext uri="{FF2B5EF4-FFF2-40B4-BE49-F238E27FC236}">
                <a16:creationId xmlns:a16="http://schemas.microsoft.com/office/drawing/2014/main" id="{0C7C5C3B-65F6-6225-5212-A0439287EE99}"/>
              </a:ext>
            </a:extLst>
          </p:cNvPr>
          <p:cNvSpPr txBox="1"/>
          <p:nvPr/>
        </p:nvSpPr>
        <p:spPr>
          <a:xfrm>
            <a:off x="5333427" y="3450420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/>
              <a:t>Ploaie</a:t>
            </a:r>
          </a:p>
        </p:txBody>
      </p:sp>
      <p:pic>
        <p:nvPicPr>
          <p:cNvPr id="38" name="Imagine 37">
            <a:extLst>
              <a:ext uri="{FF2B5EF4-FFF2-40B4-BE49-F238E27FC236}">
                <a16:creationId xmlns:a16="http://schemas.microsoft.com/office/drawing/2014/main" id="{867A016E-2B91-20DA-A6FF-A5FE1381D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910" y="2547725"/>
            <a:ext cx="917232" cy="917232"/>
          </a:xfrm>
          <a:prstGeom prst="rect">
            <a:avLst/>
          </a:prstGeom>
        </p:spPr>
      </p:pic>
      <p:pic>
        <p:nvPicPr>
          <p:cNvPr id="39" name="Imagine 38">
            <a:extLst>
              <a:ext uri="{FF2B5EF4-FFF2-40B4-BE49-F238E27FC236}">
                <a16:creationId xmlns:a16="http://schemas.microsoft.com/office/drawing/2014/main" id="{D6846882-A6DD-405D-790D-916FFEEF8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766" y="2547725"/>
            <a:ext cx="250600" cy="250600"/>
          </a:xfrm>
          <a:prstGeom prst="rect">
            <a:avLst/>
          </a:prstGeom>
        </p:spPr>
      </p:pic>
      <p:sp>
        <p:nvSpPr>
          <p:cNvPr id="40" name="Săgeată: curbată la stânga 39">
            <a:extLst>
              <a:ext uri="{FF2B5EF4-FFF2-40B4-BE49-F238E27FC236}">
                <a16:creationId xmlns:a16="http://schemas.microsoft.com/office/drawing/2014/main" id="{E685C352-E7E9-83BE-CAD0-CB460ACC473A}"/>
              </a:ext>
            </a:extLst>
          </p:cNvPr>
          <p:cNvSpPr/>
          <p:nvPr/>
        </p:nvSpPr>
        <p:spPr>
          <a:xfrm rot="3231526">
            <a:off x="4704664" y="3752723"/>
            <a:ext cx="273363" cy="151522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42" name="CasetăText 41">
            <a:extLst>
              <a:ext uri="{FF2B5EF4-FFF2-40B4-BE49-F238E27FC236}">
                <a16:creationId xmlns:a16="http://schemas.microsoft.com/office/drawing/2014/main" id="{1305347A-F21B-3DFF-711B-6AEAF8F1724C}"/>
              </a:ext>
            </a:extLst>
          </p:cNvPr>
          <p:cNvSpPr txBox="1"/>
          <p:nvPr/>
        </p:nvSpPr>
        <p:spPr>
          <a:xfrm>
            <a:off x="4390606" y="5197603"/>
            <a:ext cx="3056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Circuitul apei în natură este procesul de circulație continuă a apei în cadrul hidrosferei Pământului.</a:t>
            </a:r>
            <a:endParaRPr lang="ro-RO" sz="1400" i="1" dirty="0"/>
          </a:p>
        </p:txBody>
      </p:sp>
      <p:sp>
        <p:nvSpPr>
          <p:cNvPr id="44" name="Dreptunghi: colțuri rotunjite 43">
            <a:extLst>
              <a:ext uri="{FF2B5EF4-FFF2-40B4-BE49-F238E27FC236}">
                <a16:creationId xmlns:a16="http://schemas.microsoft.com/office/drawing/2014/main" id="{3A36B994-F184-F85A-9E50-E5D166FF1692}"/>
              </a:ext>
            </a:extLst>
          </p:cNvPr>
          <p:cNvSpPr/>
          <p:nvPr/>
        </p:nvSpPr>
        <p:spPr>
          <a:xfrm>
            <a:off x="4384977" y="5197602"/>
            <a:ext cx="2743200" cy="9541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43" name="Imagine 42">
            <a:extLst>
              <a:ext uri="{FF2B5EF4-FFF2-40B4-BE49-F238E27FC236}">
                <a16:creationId xmlns:a16="http://schemas.microsoft.com/office/drawing/2014/main" id="{0E5F3824-D4CB-AEA5-EDB7-6FDBC065B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968" y="5035427"/>
            <a:ext cx="265549" cy="265549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E80CF892-4CBC-571E-FFD8-016D97B7B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926" y="5770849"/>
            <a:ext cx="261076" cy="261076"/>
          </a:xfrm>
          <a:prstGeom prst="rect">
            <a:avLst/>
          </a:prstGeom>
        </p:spPr>
      </p:pic>
      <p:sp>
        <p:nvSpPr>
          <p:cNvPr id="45" name="Dreptunghi: colțuri rotunjite 44">
            <a:extLst>
              <a:ext uri="{FF2B5EF4-FFF2-40B4-BE49-F238E27FC236}">
                <a16:creationId xmlns:a16="http://schemas.microsoft.com/office/drawing/2014/main" id="{D9061A5C-BF43-6E9F-52B2-620FED2F6070}"/>
              </a:ext>
            </a:extLst>
          </p:cNvPr>
          <p:cNvSpPr/>
          <p:nvPr/>
        </p:nvSpPr>
        <p:spPr>
          <a:xfrm>
            <a:off x="2551141" y="2072748"/>
            <a:ext cx="3439184" cy="47235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993AAE0-DD86-E397-5A88-1FF70D99A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610" y="1983608"/>
            <a:ext cx="242277" cy="242277"/>
          </a:xfrm>
          <a:prstGeom prst="rect">
            <a:avLst/>
          </a:prstGeom>
        </p:spPr>
      </p:pic>
      <p:pic>
        <p:nvPicPr>
          <p:cNvPr id="47" name="Imagine 46">
            <a:extLst>
              <a:ext uri="{FF2B5EF4-FFF2-40B4-BE49-F238E27FC236}">
                <a16:creationId xmlns:a16="http://schemas.microsoft.com/office/drawing/2014/main" id="{DF2056BC-68B4-D0C1-A2EA-C3408DE516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6872" y="60653"/>
            <a:ext cx="1214329" cy="1214329"/>
          </a:xfrm>
          <a:prstGeom prst="rect">
            <a:avLst/>
          </a:prstGeom>
        </p:spPr>
      </p:pic>
      <p:sp>
        <p:nvSpPr>
          <p:cNvPr id="48" name="CasetăText 47">
            <a:extLst>
              <a:ext uri="{FF2B5EF4-FFF2-40B4-BE49-F238E27FC236}">
                <a16:creationId xmlns:a16="http://schemas.microsoft.com/office/drawing/2014/main" id="{0CCC690F-42E2-8026-327D-F6477960EF5C}"/>
              </a:ext>
            </a:extLst>
          </p:cNvPr>
          <p:cNvSpPr txBox="1"/>
          <p:nvPr/>
        </p:nvSpPr>
        <p:spPr>
          <a:xfrm>
            <a:off x="54445" y="1332182"/>
            <a:ext cx="86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LAURA</a:t>
            </a:r>
            <a:endParaRPr lang="ro-RO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Imagine 48">
            <a:extLst>
              <a:ext uri="{FF2B5EF4-FFF2-40B4-BE49-F238E27FC236}">
                <a16:creationId xmlns:a16="http://schemas.microsoft.com/office/drawing/2014/main" id="{3C3A87D4-F63D-348A-02F4-342808D0A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4" y="1707198"/>
            <a:ext cx="287841" cy="287841"/>
          </a:xfrm>
          <a:prstGeom prst="rect">
            <a:avLst/>
          </a:prstGeom>
        </p:spPr>
      </p:pic>
      <p:pic>
        <p:nvPicPr>
          <p:cNvPr id="50" name="Imagine 49">
            <a:extLst>
              <a:ext uri="{FF2B5EF4-FFF2-40B4-BE49-F238E27FC236}">
                <a16:creationId xmlns:a16="http://schemas.microsoft.com/office/drawing/2014/main" id="{214E421A-2FEB-D9D8-CAF0-B12D5B5AF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1740" y="53195"/>
            <a:ext cx="1214329" cy="1214329"/>
          </a:xfrm>
          <a:prstGeom prst="rect">
            <a:avLst/>
          </a:prstGeom>
        </p:spPr>
      </p:pic>
      <p:sp>
        <p:nvSpPr>
          <p:cNvPr id="51" name="CasetăText 50">
            <a:extLst>
              <a:ext uri="{FF2B5EF4-FFF2-40B4-BE49-F238E27FC236}">
                <a16:creationId xmlns:a16="http://schemas.microsoft.com/office/drawing/2014/main" id="{A46D8468-555B-988C-7972-E44B6250E15D}"/>
              </a:ext>
            </a:extLst>
          </p:cNvPr>
          <p:cNvSpPr txBox="1"/>
          <p:nvPr/>
        </p:nvSpPr>
        <p:spPr>
          <a:xfrm>
            <a:off x="11234087" y="1331406"/>
            <a:ext cx="79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MATEI</a:t>
            </a:r>
            <a:endParaRPr lang="ro-RO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2" name="Imagine 51">
            <a:extLst>
              <a:ext uri="{FF2B5EF4-FFF2-40B4-BE49-F238E27FC236}">
                <a16:creationId xmlns:a16="http://schemas.microsoft.com/office/drawing/2014/main" id="{20510DC4-09D7-8DC6-6BF9-F14369708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7193" y="1700738"/>
            <a:ext cx="293275" cy="293275"/>
          </a:xfrm>
          <a:prstGeom prst="rect">
            <a:avLst/>
          </a:prstGeom>
        </p:spPr>
      </p:pic>
      <p:pic>
        <p:nvPicPr>
          <p:cNvPr id="53" name="Imagine 52">
            <a:extLst>
              <a:ext uri="{FF2B5EF4-FFF2-40B4-BE49-F238E27FC236}">
                <a16:creationId xmlns:a16="http://schemas.microsoft.com/office/drawing/2014/main" id="{66A1F800-4D5D-EC9F-F7C6-CD428C9E70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69588" y="6029661"/>
            <a:ext cx="774242" cy="7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2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4454D1D5-2F9C-031C-FD15-17CC952EB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20AA2E-4765-996D-AEF0-813E7FC5E90A}"/>
              </a:ext>
            </a:extLst>
          </p:cNvPr>
          <p:cNvSpPr txBox="1">
            <a:spLocks/>
          </p:cNvSpPr>
          <p:nvPr/>
        </p:nvSpPr>
        <p:spPr>
          <a:xfrm>
            <a:off x="218412" y="131525"/>
            <a:ext cx="11353800" cy="637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>
                <a:solidFill>
                  <a:srgbClr val="003895"/>
                </a:solidFill>
              </a:rPr>
              <a:t>NFT Trading Card Game </a:t>
            </a:r>
            <a:endParaRPr lang="en-US" dirty="0">
              <a:solidFill>
                <a:srgbClr val="003895"/>
              </a:solidFill>
            </a:endParaRPr>
          </a:p>
        </p:txBody>
      </p:sp>
      <p:pic>
        <p:nvPicPr>
          <p:cNvPr id="7" name="Imagine 6" descr="O imagine care conține captură de ecran, Grafică, siglă, Font&#10;&#10;Conținutul generat de inteligența artificială poate fi incorect.">
            <a:extLst>
              <a:ext uri="{FF2B5EF4-FFF2-40B4-BE49-F238E27FC236}">
                <a16:creationId xmlns:a16="http://schemas.microsoft.com/office/drawing/2014/main" id="{5DD7B5D9-AD3C-7D95-838E-69F1080EE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7" y="2097355"/>
            <a:ext cx="1840329" cy="1840329"/>
          </a:xfrm>
          <a:prstGeom prst="rect">
            <a:avLst/>
          </a:prstGeom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A06B267D-581B-D9D9-2019-02EB062A047E}"/>
              </a:ext>
            </a:extLst>
          </p:cNvPr>
          <p:cNvSpPr txBox="1"/>
          <p:nvPr/>
        </p:nvSpPr>
        <p:spPr>
          <a:xfrm>
            <a:off x="218412" y="3840480"/>
            <a:ext cx="218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Temă completată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8A516544-50E6-6535-AE23-E3134B23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74830">
            <a:off x="2079877" y="3240953"/>
            <a:ext cx="1286478" cy="924232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703B21F5-E8AB-17A8-6217-0468ECBEB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796" y="1853618"/>
            <a:ext cx="936523" cy="936523"/>
          </a:xfrm>
          <a:prstGeom prst="rect">
            <a:avLst/>
          </a:prstGeom>
        </p:spPr>
      </p:pic>
      <p:sp>
        <p:nvSpPr>
          <p:cNvPr id="17" name="CasetăText 16">
            <a:extLst>
              <a:ext uri="{FF2B5EF4-FFF2-40B4-BE49-F238E27FC236}">
                <a16:creationId xmlns:a16="http://schemas.microsoft.com/office/drawing/2014/main" id="{7022CE6E-AC99-C430-6603-8524506BADBD}"/>
              </a:ext>
            </a:extLst>
          </p:cNvPr>
          <p:cNvSpPr txBox="1"/>
          <p:nvPr/>
        </p:nvSpPr>
        <p:spPr>
          <a:xfrm>
            <a:off x="3513323" y="1390623"/>
            <a:ext cx="15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Notă maximă</a:t>
            </a:r>
          </a:p>
        </p:txBody>
      </p:sp>
      <p:pic>
        <p:nvPicPr>
          <p:cNvPr id="19" name="Imagine 18">
            <a:extLst>
              <a:ext uri="{FF2B5EF4-FFF2-40B4-BE49-F238E27FC236}">
                <a16:creationId xmlns:a16="http://schemas.microsoft.com/office/drawing/2014/main" id="{56A3A042-A2B5-FAFD-2313-613B2E42F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281" y="3493893"/>
            <a:ext cx="1303888" cy="1303888"/>
          </a:xfrm>
          <a:prstGeom prst="rect">
            <a:avLst/>
          </a:prstGeom>
        </p:spPr>
      </p:pic>
      <p:sp>
        <p:nvSpPr>
          <p:cNvPr id="20" name="CasetăText 19">
            <a:extLst>
              <a:ext uri="{FF2B5EF4-FFF2-40B4-BE49-F238E27FC236}">
                <a16:creationId xmlns:a16="http://schemas.microsoft.com/office/drawing/2014/main" id="{278D51EC-A6FC-CA2E-9703-A32C328475D4}"/>
              </a:ext>
            </a:extLst>
          </p:cNvPr>
          <p:cNvSpPr txBox="1"/>
          <p:nvPr/>
        </p:nvSpPr>
        <p:spPr>
          <a:xfrm>
            <a:off x="3251491" y="4477069"/>
            <a:ext cx="2349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Notă de trecere dar mai mică decât nota maximă</a:t>
            </a:r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8BADA167-6AE5-B5B2-4E70-412A2C48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51776">
            <a:off x="2184790" y="2130141"/>
            <a:ext cx="1286478" cy="924232"/>
          </a:xfrm>
          <a:prstGeom prst="rect">
            <a:avLst/>
          </a:prstGeom>
        </p:spPr>
      </p:pic>
      <p:pic>
        <p:nvPicPr>
          <p:cNvPr id="23" name="Imagine 22">
            <a:extLst>
              <a:ext uri="{FF2B5EF4-FFF2-40B4-BE49-F238E27FC236}">
                <a16:creationId xmlns:a16="http://schemas.microsoft.com/office/drawing/2014/main" id="{C554A0C1-DFFB-67C2-99E6-606961B28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247" y="598511"/>
            <a:ext cx="1541555" cy="2062963"/>
          </a:xfrm>
          <a:prstGeom prst="rect">
            <a:avLst/>
          </a:prstGeom>
        </p:spPr>
      </p:pic>
      <p:pic>
        <p:nvPicPr>
          <p:cNvPr id="25" name="Imagine 24">
            <a:extLst>
              <a:ext uri="{FF2B5EF4-FFF2-40B4-BE49-F238E27FC236}">
                <a16:creationId xmlns:a16="http://schemas.microsoft.com/office/drawing/2014/main" id="{400E6A19-4208-2136-BA81-AA3D052F7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247" y="3672091"/>
            <a:ext cx="1517467" cy="2103761"/>
          </a:xfrm>
          <a:prstGeom prst="rect">
            <a:avLst/>
          </a:prstGeom>
        </p:spPr>
      </p:pic>
      <p:pic>
        <p:nvPicPr>
          <p:cNvPr id="26" name="Imagine 25">
            <a:extLst>
              <a:ext uri="{FF2B5EF4-FFF2-40B4-BE49-F238E27FC236}">
                <a16:creationId xmlns:a16="http://schemas.microsoft.com/office/drawing/2014/main" id="{B2FEE48A-87E5-39AC-577E-6FBF3643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35311">
            <a:off x="5240276" y="1409964"/>
            <a:ext cx="1286478" cy="924232"/>
          </a:xfrm>
          <a:prstGeom prst="rect">
            <a:avLst/>
          </a:prstGeom>
        </p:spPr>
      </p:pic>
      <p:pic>
        <p:nvPicPr>
          <p:cNvPr id="27" name="Imagine 26">
            <a:extLst>
              <a:ext uri="{FF2B5EF4-FFF2-40B4-BE49-F238E27FC236}">
                <a16:creationId xmlns:a16="http://schemas.microsoft.com/office/drawing/2014/main" id="{249F4CD8-2E45-0BE5-10DD-266CF594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643">
            <a:off x="5375889" y="3813435"/>
            <a:ext cx="1286478" cy="924232"/>
          </a:xfrm>
          <a:prstGeom prst="rect">
            <a:avLst/>
          </a:prstGeom>
        </p:spPr>
      </p:pic>
      <p:sp>
        <p:nvSpPr>
          <p:cNvPr id="28" name="CasetăText 27">
            <a:extLst>
              <a:ext uri="{FF2B5EF4-FFF2-40B4-BE49-F238E27FC236}">
                <a16:creationId xmlns:a16="http://schemas.microsoft.com/office/drawing/2014/main" id="{9FDD9708-AECC-C508-F721-7AB4421A66B7}"/>
              </a:ext>
            </a:extLst>
          </p:cNvPr>
          <p:cNvSpPr txBox="1"/>
          <p:nvPr/>
        </p:nvSpPr>
        <p:spPr>
          <a:xfrm>
            <a:off x="6897285" y="22917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Cartonaș rar</a:t>
            </a:r>
          </a:p>
        </p:txBody>
      </p:sp>
      <p:sp>
        <p:nvSpPr>
          <p:cNvPr id="29" name="CasetăText 28">
            <a:extLst>
              <a:ext uri="{FF2B5EF4-FFF2-40B4-BE49-F238E27FC236}">
                <a16:creationId xmlns:a16="http://schemas.microsoft.com/office/drawing/2014/main" id="{35831D9F-CDFE-B131-65FD-1B1E2546D83D}"/>
              </a:ext>
            </a:extLst>
          </p:cNvPr>
          <p:cNvSpPr txBox="1"/>
          <p:nvPr/>
        </p:nvSpPr>
        <p:spPr>
          <a:xfrm>
            <a:off x="6682258" y="5890157"/>
            <a:ext cx="185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Cartonaș comun</a:t>
            </a:r>
          </a:p>
        </p:txBody>
      </p:sp>
      <p:pic>
        <p:nvPicPr>
          <p:cNvPr id="32" name="Imagine 31">
            <a:extLst>
              <a:ext uri="{FF2B5EF4-FFF2-40B4-BE49-F238E27FC236}">
                <a16:creationId xmlns:a16="http://schemas.microsoft.com/office/drawing/2014/main" id="{C62B5AB8-5E8E-4A3C-E487-854209EF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985" y="2555403"/>
            <a:ext cx="778544" cy="924232"/>
          </a:xfrm>
          <a:prstGeom prst="rect">
            <a:avLst/>
          </a:prstGeom>
        </p:spPr>
      </p:pic>
      <p:pic>
        <p:nvPicPr>
          <p:cNvPr id="34" name="Imagine 33">
            <a:extLst>
              <a:ext uri="{FF2B5EF4-FFF2-40B4-BE49-F238E27FC236}">
                <a16:creationId xmlns:a16="http://schemas.microsoft.com/office/drawing/2014/main" id="{714EC947-2AFB-AABA-CCEA-861ACDCEA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6840" y="2413785"/>
            <a:ext cx="1426695" cy="1426695"/>
          </a:xfrm>
          <a:prstGeom prst="rect">
            <a:avLst/>
          </a:prstGeom>
        </p:spPr>
      </p:pic>
      <p:sp>
        <p:nvSpPr>
          <p:cNvPr id="35" name="CasetăText 34">
            <a:extLst>
              <a:ext uri="{FF2B5EF4-FFF2-40B4-BE49-F238E27FC236}">
                <a16:creationId xmlns:a16="http://schemas.microsoft.com/office/drawing/2014/main" id="{34612AF2-B088-EFA3-A169-08603F5A5B53}"/>
              </a:ext>
            </a:extLst>
          </p:cNvPr>
          <p:cNvSpPr txBox="1"/>
          <p:nvPr/>
        </p:nvSpPr>
        <p:spPr>
          <a:xfrm>
            <a:off x="9481213" y="3893842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Adăugare în colecție și posibilitatea de schimb cu colegii </a:t>
            </a:r>
          </a:p>
        </p:txBody>
      </p:sp>
    </p:spTree>
    <p:extLst>
      <p:ext uri="{BB962C8B-B14F-4D97-AF65-F5344CB8AC3E}">
        <p14:creationId xmlns:p14="http://schemas.microsoft.com/office/powerpoint/2010/main" val="201700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84B6-4790-BD32-BF98-270BA20F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11" y="357384"/>
            <a:ext cx="7422747" cy="608269"/>
          </a:xfrm>
        </p:spPr>
        <p:txBody>
          <a:bodyPr>
            <a:normAutofit fontScale="90000"/>
          </a:bodyPr>
          <a:lstStyle/>
          <a:p>
            <a:r>
              <a:rPr lang="ro-RO" sz="4900" dirty="0">
                <a:solidFill>
                  <a:srgbClr val="003895"/>
                </a:solidFill>
              </a:rPr>
              <a:t>Concluzii și Perspective Viitoare</a:t>
            </a:r>
            <a:endParaRPr lang="en-US" dirty="0">
              <a:solidFill>
                <a:srgbClr val="00389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B5E30-918B-934D-F058-B23AA7D5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14</a:t>
            </a:fld>
            <a:endParaRPr lang="en-US"/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A2142860-C552-4153-EFEC-BE79ACA9B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11" y="1481170"/>
            <a:ext cx="7948691" cy="2064775"/>
          </a:xfrm>
        </p:spPr>
        <p:txBody>
          <a:bodyPr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o-RO" altLang="ro-RO" sz="2400" b="0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EduPlay</a:t>
            </a: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o-RO" altLang="ro-RO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îmbunătățește educația primară </a:t>
            </a: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prin tehnologie.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Oferă un cadru sigur, motivant</a:t>
            </a:r>
            <a:r>
              <a:rPr lang="en-US" altLang="ro-RO" sz="2400" dirty="0"/>
              <a:t> </a:t>
            </a:r>
            <a:r>
              <a:rPr lang="ro-RO" altLang="ro-RO" sz="2400" dirty="0"/>
              <a:t>și ușor de folosit, într-un mediu </a:t>
            </a:r>
            <a:r>
              <a:rPr lang="en-US" altLang="ro-RO" sz="2400" dirty="0" err="1"/>
              <a:t>educa</a:t>
            </a:r>
            <a:r>
              <a:rPr lang="ro-RO" altLang="ro-RO" sz="2400" dirty="0" err="1"/>
              <a:t>țional</a:t>
            </a:r>
            <a:r>
              <a:rPr lang="ro-RO" altLang="ro-RO" sz="2400" dirty="0"/>
              <a:t> digitalizat</a:t>
            </a: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ro-R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kumimoji="0" lang="ro-RO" altLang="ro-R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ro-RO" sz="24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D6B3A447-5E09-D12B-721A-53A3EEB1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0" y="3834826"/>
            <a:ext cx="1513560" cy="1513560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86208E5A-B90C-478D-5C75-7DDA5A1976DF}"/>
              </a:ext>
            </a:extLst>
          </p:cNvPr>
          <p:cNvSpPr txBox="1"/>
          <p:nvPr/>
        </p:nvSpPr>
        <p:spPr>
          <a:xfrm>
            <a:off x="2592050" y="3770857"/>
            <a:ext cx="6891804" cy="2131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ro-RO" altLang="ro-RO" sz="2800" i="1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Direcții viitoare: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Integrare AI pentru personalizarea temelor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Extindere la gimnaziu / liceu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ro-RO" alt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Integrare cu rețele educaționale naționale</a:t>
            </a: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307304F3-6E14-0268-62D9-02D707D0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992" y="1256257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5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A739E681-D0BC-02D7-BF89-D7052D4C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C31D2FE6-3ACA-C651-CC14-49E33838CCA2}"/>
              </a:ext>
            </a:extLst>
          </p:cNvPr>
          <p:cNvSpPr/>
          <p:nvPr/>
        </p:nvSpPr>
        <p:spPr>
          <a:xfrm>
            <a:off x="1129459" y="1759789"/>
            <a:ext cx="9933082" cy="3338421"/>
          </a:xfrm>
          <a:prstGeom prst="roundRect">
            <a:avLst>
              <a:gd name="adj" fmla="val 13379"/>
            </a:avLst>
          </a:prstGeom>
          <a:solidFill>
            <a:schemeClr val="bg1">
              <a:lumMod val="95000"/>
            </a:schemeClr>
          </a:solidFill>
          <a:ln w="76200">
            <a:solidFill>
              <a:srgbClr val="00389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8">
              <a:solidFill>
                <a:schemeClr val="accent3"/>
              </a:solidFill>
            </a:endParaRPr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4A21390E-0446-5FD0-0504-90A0F0EEC5D0}"/>
              </a:ext>
            </a:extLst>
          </p:cNvPr>
          <p:cNvSpPr/>
          <p:nvPr/>
        </p:nvSpPr>
        <p:spPr>
          <a:xfrm>
            <a:off x="2202408" y="2967335"/>
            <a:ext cx="77871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4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Mulțumesc pentru atenție!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2C4299CE-EF54-8A8C-F9F8-AE3F7FFF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2" y="125362"/>
            <a:ext cx="2558845" cy="2558845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9980C595-F4BB-2E96-62BC-9C1C89483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108" y="3876991"/>
            <a:ext cx="1998406" cy="19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2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84B6-4790-BD32-BF98-270BA20F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7" y="101202"/>
            <a:ext cx="2841523" cy="792958"/>
          </a:xfrm>
        </p:spPr>
        <p:txBody>
          <a:bodyPr/>
          <a:lstStyle/>
          <a:p>
            <a:r>
              <a:rPr lang="ro-RO" dirty="0">
                <a:solidFill>
                  <a:srgbClr val="003895"/>
                </a:solidFill>
              </a:rPr>
              <a:t>Introducere</a:t>
            </a:r>
            <a:endParaRPr lang="en-US" dirty="0">
              <a:solidFill>
                <a:srgbClr val="00389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169B9-F61F-3A32-7FB3-92DA07414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2</a:t>
            </a:fld>
            <a:endParaRPr lang="en-US"/>
          </a:p>
        </p:txBody>
      </p:sp>
      <p:grpSp>
        <p:nvGrpSpPr>
          <p:cNvPr id="35" name="Grupare 34">
            <a:extLst>
              <a:ext uri="{FF2B5EF4-FFF2-40B4-BE49-F238E27FC236}">
                <a16:creationId xmlns:a16="http://schemas.microsoft.com/office/drawing/2014/main" id="{687B4A22-FEF0-8549-1022-A9A656A22357}"/>
              </a:ext>
            </a:extLst>
          </p:cNvPr>
          <p:cNvGrpSpPr/>
          <p:nvPr/>
        </p:nvGrpSpPr>
        <p:grpSpPr>
          <a:xfrm>
            <a:off x="3578942" y="104430"/>
            <a:ext cx="5879690" cy="6011235"/>
            <a:chOff x="3578942" y="104430"/>
            <a:chExt cx="5879690" cy="6011235"/>
          </a:xfrm>
        </p:grpSpPr>
        <p:pic>
          <p:nvPicPr>
            <p:cNvPr id="5" name="Imagine 4">
              <a:extLst>
                <a:ext uri="{FF2B5EF4-FFF2-40B4-BE49-F238E27FC236}">
                  <a16:creationId xmlns:a16="http://schemas.microsoft.com/office/drawing/2014/main" id="{13921678-74EA-A0BD-EC68-B2C894A6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1200" y="498987"/>
              <a:ext cx="2930013" cy="2930013"/>
            </a:xfrm>
            <a:prstGeom prst="rect">
              <a:avLst/>
            </a:prstGeom>
          </p:spPr>
        </p:pic>
        <p:pic>
          <p:nvPicPr>
            <p:cNvPr id="11" name="Imagine 10">
              <a:extLst>
                <a:ext uri="{FF2B5EF4-FFF2-40B4-BE49-F238E27FC236}">
                  <a16:creationId xmlns:a16="http://schemas.microsoft.com/office/drawing/2014/main" id="{C4A6DBBA-8C6A-CE81-E51C-8C226DEA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4954" y="2405002"/>
              <a:ext cx="1790774" cy="1790774"/>
            </a:xfrm>
            <a:prstGeom prst="rect">
              <a:avLst/>
            </a:prstGeom>
          </p:spPr>
        </p:pic>
        <p:pic>
          <p:nvPicPr>
            <p:cNvPr id="17" name="Imagine 16" descr="O imagine care conține clipart, desen animat, ilustrație&#10;&#10;Conținutul generat de inteligența artificială poate fi incorect.">
              <a:extLst>
                <a:ext uri="{FF2B5EF4-FFF2-40B4-BE49-F238E27FC236}">
                  <a16:creationId xmlns:a16="http://schemas.microsoft.com/office/drawing/2014/main" id="{88C7A1D8-7797-6103-CF3D-D77200774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5989" y="3519149"/>
              <a:ext cx="1946061" cy="1946061"/>
            </a:xfrm>
            <a:prstGeom prst="rect">
              <a:avLst/>
            </a:prstGeom>
          </p:spPr>
        </p:pic>
        <p:pic>
          <p:nvPicPr>
            <p:cNvPr id="13" name="Imagine 12" descr="O imagine care conține Simetrie, proiectare&#10;&#10;Conținutul generat de inteligența artificială poate fi incorect.">
              <a:extLst>
                <a:ext uri="{FF2B5EF4-FFF2-40B4-BE49-F238E27FC236}">
                  <a16:creationId xmlns:a16="http://schemas.microsoft.com/office/drawing/2014/main" id="{05FC8035-8BA6-7316-A019-ED098C34B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5" r="17391" b="7903"/>
            <a:stretch/>
          </p:blipFill>
          <p:spPr>
            <a:xfrm>
              <a:off x="3578942" y="104430"/>
              <a:ext cx="5879690" cy="6011235"/>
            </a:xfrm>
            <a:prstGeom prst="rect">
              <a:avLst/>
            </a:prstGeom>
          </p:spPr>
        </p:pic>
      </p:grpSp>
      <p:grpSp>
        <p:nvGrpSpPr>
          <p:cNvPr id="3" name="Grupare 2">
            <a:extLst>
              <a:ext uri="{FF2B5EF4-FFF2-40B4-BE49-F238E27FC236}">
                <a16:creationId xmlns:a16="http://schemas.microsoft.com/office/drawing/2014/main" id="{26798453-D4FE-74D3-4976-A0588F10EECD}"/>
              </a:ext>
            </a:extLst>
          </p:cNvPr>
          <p:cNvGrpSpPr/>
          <p:nvPr/>
        </p:nvGrpSpPr>
        <p:grpSpPr>
          <a:xfrm>
            <a:off x="291263" y="623033"/>
            <a:ext cx="4041734" cy="3422337"/>
            <a:chOff x="291263" y="623033"/>
            <a:chExt cx="4041734" cy="3422337"/>
          </a:xfrm>
        </p:grpSpPr>
        <p:sp>
          <p:nvSpPr>
            <p:cNvPr id="8" name="CasetăText 7">
              <a:extLst>
                <a:ext uri="{FF2B5EF4-FFF2-40B4-BE49-F238E27FC236}">
                  <a16:creationId xmlns:a16="http://schemas.microsoft.com/office/drawing/2014/main" id="{B9C29B68-BF7B-7B5D-EF1D-4B669556FB86}"/>
                </a:ext>
              </a:extLst>
            </p:cNvPr>
            <p:cNvSpPr txBox="1"/>
            <p:nvPr/>
          </p:nvSpPr>
          <p:spPr>
            <a:xfrm>
              <a:off x="649796" y="2294553"/>
              <a:ext cx="30601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ro-RO" altLang="ro-R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Teme</a:t>
              </a:r>
              <a:r>
                <a:rPr kumimoji="0" lang="en-US" altLang="ro-R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le </a:t>
              </a:r>
              <a:r>
                <a:rPr kumimoji="0" lang="ro-RO" altLang="ro-R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clasice devin plictisitoare, se pierd curiozitatea și motivația.</a:t>
              </a:r>
            </a:p>
          </p:txBody>
        </p:sp>
        <p:grpSp>
          <p:nvGrpSpPr>
            <p:cNvPr id="36" name="Grupare 35">
              <a:extLst>
                <a:ext uri="{FF2B5EF4-FFF2-40B4-BE49-F238E27FC236}">
                  <a16:creationId xmlns:a16="http://schemas.microsoft.com/office/drawing/2014/main" id="{F3B9557C-F665-D546-4B61-6F224A0F6AFC}"/>
                </a:ext>
              </a:extLst>
            </p:cNvPr>
            <p:cNvGrpSpPr/>
            <p:nvPr/>
          </p:nvGrpSpPr>
          <p:grpSpPr>
            <a:xfrm>
              <a:off x="291263" y="623033"/>
              <a:ext cx="4041734" cy="3422337"/>
              <a:chOff x="298133" y="641368"/>
              <a:chExt cx="4041734" cy="3422337"/>
            </a:xfrm>
          </p:grpSpPr>
          <p:pic>
            <p:nvPicPr>
              <p:cNvPr id="15" name="Imagine 14">
                <a:extLst>
                  <a:ext uri="{FF2B5EF4-FFF2-40B4-BE49-F238E27FC236}">
                    <a16:creationId xmlns:a16="http://schemas.microsoft.com/office/drawing/2014/main" id="{DC38FE55-D78C-574B-3A1F-E28104CD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01992">
                <a:off x="2376725" y="641368"/>
                <a:ext cx="1963142" cy="1963142"/>
              </a:xfrm>
              <a:prstGeom prst="rect">
                <a:avLst/>
              </a:prstGeom>
            </p:spPr>
          </p:pic>
          <p:pic>
            <p:nvPicPr>
              <p:cNvPr id="27" name="Imagine 26">
                <a:extLst>
                  <a:ext uri="{FF2B5EF4-FFF2-40B4-BE49-F238E27FC236}">
                    <a16:creationId xmlns:a16="http://schemas.microsoft.com/office/drawing/2014/main" id="{C38BBB92-730F-66D0-36A6-F85ECB4F5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133" y="1003542"/>
                <a:ext cx="3060163" cy="3060163"/>
              </a:xfrm>
              <a:prstGeom prst="rect">
                <a:avLst/>
              </a:prstGeom>
            </p:spPr>
          </p:pic>
        </p:grpSp>
      </p:grpSp>
      <p:grpSp>
        <p:nvGrpSpPr>
          <p:cNvPr id="40" name="Grupare 39">
            <a:extLst>
              <a:ext uri="{FF2B5EF4-FFF2-40B4-BE49-F238E27FC236}">
                <a16:creationId xmlns:a16="http://schemas.microsoft.com/office/drawing/2014/main" id="{5552C5BE-E1AE-5FD0-3669-6CE4B07B5BB3}"/>
              </a:ext>
            </a:extLst>
          </p:cNvPr>
          <p:cNvGrpSpPr/>
          <p:nvPr/>
        </p:nvGrpSpPr>
        <p:grpSpPr>
          <a:xfrm>
            <a:off x="971059" y="3776935"/>
            <a:ext cx="4614891" cy="3622721"/>
            <a:chOff x="652253" y="3799071"/>
            <a:chExt cx="4614891" cy="3622721"/>
          </a:xfrm>
        </p:grpSpPr>
        <p:sp>
          <p:nvSpPr>
            <p:cNvPr id="19" name="CasetăText 18">
              <a:extLst>
                <a:ext uri="{FF2B5EF4-FFF2-40B4-BE49-F238E27FC236}">
                  <a16:creationId xmlns:a16="http://schemas.microsoft.com/office/drawing/2014/main" id="{9FBFAACE-1D35-037F-95DE-77F6DDC73272}"/>
                </a:ext>
              </a:extLst>
            </p:cNvPr>
            <p:cNvSpPr txBox="1"/>
            <p:nvPr/>
          </p:nvSpPr>
          <p:spPr>
            <a:xfrm>
              <a:off x="843119" y="5233435"/>
              <a:ext cx="27358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ro-RO" altLang="ro-R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rbel" panose="020B0503020204020204" pitchFamily="34" charset="0"/>
                </a:rPr>
                <a:t>Tehnologia și jocurile atrag interesul copii</a:t>
              </a:r>
              <a:r>
                <a:rPr kumimoji="0" lang="en-US" altLang="ro-R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rbel" panose="020B0503020204020204" pitchFamily="34" charset="0"/>
                </a:rPr>
                <a:t>lor</a:t>
              </a:r>
              <a:r>
                <a:rPr kumimoji="0" lang="ro-RO" altLang="ro-RO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rbel" panose="020B0503020204020204" pitchFamily="34" charset="0"/>
                </a:rPr>
                <a:t>. </a:t>
              </a:r>
            </a:p>
          </p:txBody>
        </p:sp>
        <p:grpSp>
          <p:nvGrpSpPr>
            <p:cNvPr id="37" name="Grupare 36">
              <a:extLst>
                <a:ext uri="{FF2B5EF4-FFF2-40B4-BE49-F238E27FC236}">
                  <a16:creationId xmlns:a16="http://schemas.microsoft.com/office/drawing/2014/main" id="{A4A78B0F-D0B6-2333-8E6B-A0801B8CE7ED}"/>
                </a:ext>
              </a:extLst>
            </p:cNvPr>
            <p:cNvGrpSpPr/>
            <p:nvPr/>
          </p:nvGrpSpPr>
          <p:grpSpPr>
            <a:xfrm>
              <a:off x="652253" y="3799071"/>
              <a:ext cx="4614891" cy="3622721"/>
              <a:chOff x="652253" y="3799071"/>
              <a:chExt cx="4614891" cy="3622721"/>
            </a:xfrm>
          </p:grpSpPr>
          <p:pic>
            <p:nvPicPr>
              <p:cNvPr id="21" name="Imagine 20">
                <a:extLst>
                  <a:ext uri="{FF2B5EF4-FFF2-40B4-BE49-F238E27FC236}">
                    <a16:creationId xmlns:a16="http://schemas.microsoft.com/office/drawing/2014/main" id="{D617D989-51EC-3EBA-953D-40AC35395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804092" flipH="1">
                <a:off x="2873670" y="5028318"/>
                <a:ext cx="2393474" cy="2393474"/>
              </a:xfrm>
              <a:prstGeom prst="rect">
                <a:avLst/>
              </a:prstGeom>
            </p:spPr>
          </p:pic>
          <p:pic>
            <p:nvPicPr>
              <p:cNvPr id="28" name="Imagine 27">
                <a:extLst>
                  <a:ext uri="{FF2B5EF4-FFF2-40B4-BE49-F238E27FC236}">
                    <a16:creationId xmlns:a16="http://schemas.microsoft.com/office/drawing/2014/main" id="{896EE969-75D8-92B1-9314-5CEBE1F7B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2253" y="3799071"/>
                <a:ext cx="3060163" cy="3060163"/>
              </a:xfrm>
              <a:prstGeom prst="rect">
                <a:avLst/>
              </a:prstGeom>
            </p:spPr>
          </p:pic>
        </p:grpSp>
      </p:grpSp>
      <p:grpSp>
        <p:nvGrpSpPr>
          <p:cNvPr id="41" name="Grupare 40">
            <a:extLst>
              <a:ext uri="{FF2B5EF4-FFF2-40B4-BE49-F238E27FC236}">
                <a16:creationId xmlns:a16="http://schemas.microsoft.com/office/drawing/2014/main" id="{F19F54C9-0919-BD3F-6B3D-27A514995251}"/>
              </a:ext>
            </a:extLst>
          </p:cNvPr>
          <p:cNvGrpSpPr/>
          <p:nvPr/>
        </p:nvGrpSpPr>
        <p:grpSpPr>
          <a:xfrm>
            <a:off x="8950963" y="-137614"/>
            <a:ext cx="3295351" cy="4161553"/>
            <a:chOff x="8950963" y="-137614"/>
            <a:chExt cx="3295351" cy="4161553"/>
          </a:xfrm>
        </p:grpSpPr>
        <p:sp>
          <p:nvSpPr>
            <p:cNvPr id="23" name="CasetăText 22">
              <a:extLst>
                <a:ext uri="{FF2B5EF4-FFF2-40B4-BE49-F238E27FC236}">
                  <a16:creationId xmlns:a16="http://schemas.microsoft.com/office/drawing/2014/main" id="{F2251AED-14E0-2326-C74F-A7E26043B86A}"/>
                </a:ext>
              </a:extLst>
            </p:cNvPr>
            <p:cNvSpPr txBox="1"/>
            <p:nvPr/>
          </p:nvSpPr>
          <p:spPr>
            <a:xfrm>
              <a:off x="9186151" y="1233534"/>
              <a:ext cx="306016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>
                  <a:latin typeface="Corbel" panose="020B0503020204020204" pitchFamily="34" charset="0"/>
                </a:rPr>
                <a:t>Captarea atenției devine o provocare zilnică pentru profesori.</a:t>
              </a:r>
            </a:p>
          </p:txBody>
        </p:sp>
        <p:grpSp>
          <p:nvGrpSpPr>
            <p:cNvPr id="38" name="Grupare 37">
              <a:extLst>
                <a:ext uri="{FF2B5EF4-FFF2-40B4-BE49-F238E27FC236}">
                  <a16:creationId xmlns:a16="http://schemas.microsoft.com/office/drawing/2014/main" id="{B7D517F0-A357-3358-C211-4264DA05E455}"/>
                </a:ext>
              </a:extLst>
            </p:cNvPr>
            <p:cNvGrpSpPr/>
            <p:nvPr/>
          </p:nvGrpSpPr>
          <p:grpSpPr>
            <a:xfrm>
              <a:off x="8950963" y="-137614"/>
              <a:ext cx="3115552" cy="4161553"/>
              <a:chOff x="8950963" y="-137614"/>
              <a:chExt cx="3115552" cy="4161553"/>
            </a:xfrm>
          </p:grpSpPr>
          <p:pic>
            <p:nvPicPr>
              <p:cNvPr id="18" name="Imagine 17">
                <a:extLst>
                  <a:ext uri="{FF2B5EF4-FFF2-40B4-BE49-F238E27FC236}">
                    <a16:creationId xmlns:a16="http://schemas.microsoft.com/office/drawing/2014/main" id="{E72F088B-331F-9557-C8E2-3572DF663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519299">
                <a:off x="8950963" y="2196157"/>
                <a:ext cx="1827782" cy="1827782"/>
              </a:xfrm>
              <a:prstGeom prst="rect">
                <a:avLst/>
              </a:prstGeom>
            </p:spPr>
          </p:pic>
          <p:pic>
            <p:nvPicPr>
              <p:cNvPr id="29" name="Imagine 28">
                <a:extLst>
                  <a:ext uri="{FF2B5EF4-FFF2-40B4-BE49-F238E27FC236}">
                    <a16:creationId xmlns:a16="http://schemas.microsoft.com/office/drawing/2014/main" id="{D52BB710-6B1F-E075-2E8D-A38D9A3C3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6352" y="-137614"/>
                <a:ext cx="3060163" cy="3060163"/>
              </a:xfrm>
              <a:prstGeom prst="rect">
                <a:avLst/>
              </a:prstGeom>
            </p:spPr>
          </p:pic>
        </p:grpSp>
      </p:grpSp>
      <p:grpSp>
        <p:nvGrpSpPr>
          <p:cNvPr id="42" name="Grupare 41">
            <a:extLst>
              <a:ext uri="{FF2B5EF4-FFF2-40B4-BE49-F238E27FC236}">
                <a16:creationId xmlns:a16="http://schemas.microsoft.com/office/drawing/2014/main" id="{BF50CB34-740C-B3ED-9AE1-747B852A2E01}"/>
              </a:ext>
            </a:extLst>
          </p:cNvPr>
          <p:cNvGrpSpPr/>
          <p:nvPr/>
        </p:nvGrpSpPr>
        <p:grpSpPr>
          <a:xfrm>
            <a:off x="7696947" y="4436461"/>
            <a:ext cx="4375134" cy="1831167"/>
            <a:chOff x="7738607" y="4665181"/>
            <a:chExt cx="4375134" cy="1831167"/>
          </a:xfrm>
        </p:grpSpPr>
        <p:sp>
          <p:nvSpPr>
            <p:cNvPr id="31" name="CasetăText 30">
              <a:extLst>
                <a:ext uri="{FF2B5EF4-FFF2-40B4-BE49-F238E27FC236}">
                  <a16:creationId xmlns:a16="http://schemas.microsoft.com/office/drawing/2014/main" id="{49F2AFA1-7026-4EF6-D9B6-7BEA694EEB24}"/>
                </a:ext>
              </a:extLst>
            </p:cNvPr>
            <p:cNvSpPr txBox="1"/>
            <p:nvPr/>
          </p:nvSpPr>
          <p:spPr>
            <a:xfrm>
              <a:off x="7975546" y="5456312"/>
              <a:ext cx="39898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>
                  <a:latin typeface="Corbel" panose="020B0503020204020204" pitchFamily="34" charset="0"/>
                </a:rPr>
                <a:t>Tehnologia ne distrage... sau poate ne poate conecta mai bine la educație?</a:t>
              </a:r>
            </a:p>
          </p:txBody>
        </p:sp>
        <p:sp>
          <p:nvSpPr>
            <p:cNvPr id="34" name="Dreptunghi: colțuri diagonale rotunjite 33">
              <a:extLst>
                <a:ext uri="{FF2B5EF4-FFF2-40B4-BE49-F238E27FC236}">
                  <a16:creationId xmlns:a16="http://schemas.microsoft.com/office/drawing/2014/main" id="{3A9638F8-10C7-5BDD-6EDB-E712FCD322BE}"/>
                </a:ext>
              </a:extLst>
            </p:cNvPr>
            <p:cNvSpPr/>
            <p:nvPr/>
          </p:nvSpPr>
          <p:spPr>
            <a:xfrm>
              <a:off x="7738607" y="5202605"/>
              <a:ext cx="4226751" cy="1293743"/>
            </a:xfrm>
            <a:prstGeom prst="round2DiagRect">
              <a:avLst/>
            </a:prstGeom>
            <a:noFill/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o-RO" dirty="0"/>
            </a:p>
          </p:txBody>
        </p:sp>
        <p:pic>
          <p:nvPicPr>
            <p:cNvPr id="33" name="Imagine 32">
              <a:extLst>
                <a:ext uri="{FF2B5EF4-FFF2-40B4-BE49-F238E27FC236}">
                  <a16:creationId xmlns:a16="http://schemas.microsoft.com/office/drawing/2014/main" id="{113BC390-88EF-96DB-9935-AA46561C7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355352" y="4665181"/>
              <a:ext cx="758389" cy="758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2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84B6-4790-BD32-BF98-270BA20F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8" y="136525"/>
            <a:ext cx="2603090" cy="755752"/>
          </a:xfrm>
        </p:spPr>
        <p:txBody>
          <a:bodyPr/>
          <a:lstStyle/>
          <a:p>
            <a:r>
              <a:rPr lang="ro-RO" dirty="0">
                <a:solidFill>
                  <a:srgbClr val="003895"/>
                </a:solidFill>
              </a:rPr>
              <a:t>Obiective</a:t>
            </a:r>
            <a:endParaRPr lang="en-US" dirty="0">
              <a:solidFill>
                <a:srgbClr val="00389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2C399-2B63-6DE0-E5FA-214B1BE5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3</a:t>
            </a:fld>
            <a:endParaRPr lang="en-US"/>
          </a:p>
        </p:txBody>
      </p:sp>
      <p:pic>
        <p:nvPicPr>
          <p:cNvPr id="6" name="Imagine 5" descr="O imagine care conține text, design grafic, Grafică, captură de ecran&#10;&#10;Conținutul generat de inteligența artificială poate fi incorect.">
            <a:extLst>
              <a:ext uri="{FF2B5EF4-FFF2-40B4-BE49-F238E27FC236}">
                <a16:creationId xmlns:a16="http://schemas.microsoft.com/office/drawing/2014/main" id="{09E23C08-7286-EA2F-6B95-9CDA3F35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08" y="1900084"/>
            <a:ext cx="3057832" cy="3057832"/>
          </a:xfrm>
          <a:prstGeom prst="rect">
            <a:avLst/>
          </a:prstGeom>
        </p:spPr>
      </p:pic>
      <p:grpSp>
        <p:nvGrpSpPr>
          <p:cNvPr id="14" name="Grupare 13">
            <a:extLst>
              <a:ext uri="{FF2B5EF4-FFF2-40B4-BE49-F238E27FC236}">
                <a16:creationId xmlns:a16="http://schemas.microsoft.com/office/drawing/2014/main" id="{CB89B259-55F2-7A5A-8D5A-DAE1ED17A443}"/>
              </a:ext>
            </a:extLst>
          </p:cNvPr>
          <p:cNvGrpSpPr/>
          <p:nvPr/>
        </p:nvGrpSpPr>
        <p:grpSpPr>
          <a:xfrm>
            <a:off x="2306037" y="4313203"/>
            <a:ext cx="1914832" cy="2150227"/>
            <a:chOff x="380754" y="977521"/>
            <a:chExt cx="1914832" cy="2150227"/>
          </a:xfrm>
        </p:grpSpPr>
        <p:pic>
          <p:nvPicPr>
            <p:cNvPr id="8" name="Imagine 7">
              <a:extLst>
                <a:ext uri="{FF2B5EF4-FFF2-40B4-BE49-F238E27FC236}">
                  <a16:creationId xmlns:a16="http://schemas.microsoft.com/office/drawing/2014/main" id="{F2E9F505-F742-88B5-E073-A1D0EEBA7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903" y="977521"/>
              <a:ext cx="1458534" cy="1418652"/>
            </a:xfrm>
            <a:prstGeom prst="rect">
              <a:avLst/>
            </a:prstGeom>
          </p:spPr>
        </p:pic>
        <p:sp>
          <p:nvSpPr>
            <p:cNvPr id="10" name="CasetăText 9">
              <a:extLst>
                <a:ext uri="{FF2B5EF4-FFF2-40B4-BE49-F238E27FC236}">
                  <a16:creationId xmlns:a16="http://schemas.microsoft.com/office/drawing/2014/main" id="{C9F21AC6-7A26-E26D-F53B-FAAFA639DEF0}"/>
                </a:ext>
              </a:extLst>
            </p:cNvPr>
            <p:cNvSpPr txBox="1"/>
            <p:nvPr/>
          </p:nvSpPr>
          <p:spPr>
            <a:xfrm>
              <a:off x="380754" y="2481417"/>
              <a:ext cx="191483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/>
                <a:t>Transparență în notarea elevilor</a:t>
              </a:r>
            </a:p>
          </p:txBody>
        </p:sp>
      </p:grpSp>
      <p:grpSp>
        <p:nvGrpSpPr>
          <p:cNvPr id="15" name="Grupare 14">
            <a:extLst>
              <a:ext uri="{FF2B5EF4-FFF2-40B4-BE49-F238E27FC236}">
                <a16:creationId xmlns:a16="http://schemas.microsoft.com/office/drawing/2014/main" id="{7941D082-056D-8228-D083-4A971CA5D3A4}"/>
              </a:ext>
            </a:extLst>
          </p:cNvPr>
          <p:cNvGrpSpPr/>
          <p:nvPr/>
        </p:nvGrpSpPr>
        <p:grpSpPr>
          <a:xfrm>
            <a:off x="7915981" y="4374163"/>
            <a:ext cx="1848465" cy="1982187"/>
            <a:chOff x="9700752" y="3961274"/>
            <a:chExt cx="1848465" cy="1982187"/>
          </a:xfrm>
        </p:grpSpPr>
        <p:pic>
          <p:nvPicPr>
            <p:cNvPr id="12" name="Imagine 11">
              <a:extLst>
                <a:ext uri="{FF2B5EF4-FFF2-40B4-BE49-F238E27FC236}">
                  <a16:creationId xmlns:a16="http://schemas.microsoft.com/office/drawing/2014/main" id="{14071959-DABF-0155-4C65-FF049EE90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7056" y="3961274"/>
              <a:ext cx="1335856" cy="1335856"/>
            </a:xfrm>
            <a:prstGeom prst="rect">
              <a:avLst/>
            </a:prstGeom>
          </p:spPr>
        </p:pic>
        <p:sp>
          <p:nvSpPr>
            <p:cNvPr id="13" name="CasetăText 12">
              <a:extLst>
                <a:ext uri="{FF2B5EF4-FFF2-40B4-BE49-F238E27FC236}">
                  <a16:creationId xmlns:a16="http://schemas.microsoft.com/office/drawing/2014/main" id="{71B7FDED-ED75-7966-1C3E-37BA2EF0B404}"/>
                </a:ext>
              </a:extLst>
            </p:cNvPr>
            <p:cNvSpPr txBox="1"/>
            <p:nvPr/>
          </p:nvSpPr>
          <p:spPr>
            <a:xfrm>
              <a:off x="9700752" y="5297130"/>
              <a:ext cx="1848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Personalizare</a:t>
              </a:r>
              <a:r>
                <a:rPr lang="ro-RO" dirty="0"/>
                <a:t>a</a:t>
              </a:r>
              <a:r>
                <a:rPr lang="en-US" dirty="0"/>
                <a:t> </a:t>
              </a:r>
              <a:r>
                <a:rPr lang="en-US" dirty="0" err="1"/>
                <a:t>teme</a:t>
              </a:r>
              <a:r>
                <a:rPr lang="ro-RO" dirty="0"/>
                <a:t>lor</a:t>
              </a:r>
              <a:r>
                <a:rPr lang="en-US" dirty="0"/>
                <a:t> de </a:t>
              </a:r>
              <a:r>
                <a:rPr lang="en-US" dirty="0" err="1"/>
                <a:t>cas</a:t>
              </a:r>
              <a:r>
                <a:rPr lang="ro-RO" dirty="0"/>
                <a:t>ă</a:t>
              </a:r>
            </a:p>
          </p:txBody>
        </p:sp>
      </p:grpSp>
      <p:grpSp>
        <p:nvGrpSpPr>
          <p:cNvPr id="24" name="Grupare 23">
            <a:extLst>
              <a:ext uri="{FF2B5EF4-FFF2-40B4-BE49-F238E27FC236}">
                <a16:creationId xmlns:a16="http://schemas.microsoft.com/office/drawing/2014/main" id="{FD07B956-1168-AB51-A940-E31B5368C0BF}"/>
              </a:ext>
            </a:extLst>
          </p:cNvPr>
          <p:cNvGrpSpPr/>
          <p:nvPr/>
        </p:nvGrpSpPr>
        <p:grpSpPr>
          <a:xfrm>
            <a:off x="777121" y="1181330"/>
            <a:ext cx="3057831" cy="2018803"/>
            <a:chOff x="619434" y="940346"/>
            <a:chExt cx="3008670" cy="2018803"/>
          </a:xfrm>
        </p:grpSpPr>
        <p:sp>
          <p:nvSpPr>
            <p:cNvPr id="17" name="CasetăText 16">
              <a:extLst>
                <a:ext uri="{FF2B5EF4-FFF2-40B4-BE49-F238E27FC236}">
                  <a16:creationId xmlns:a16="http://schemas.microsoft.com/office/drawing/2014/main" id="{32AC748D-0C82-AC93-D5C6-3F26520CED61}"/>
                </a:ext>
              </a:extLst>
            </p:cNvPr>
            <p:cNvSpPr txBox="1"/>
            <p:nvPr/>
          </p:nvSpPr>
          <p:spPr>
            <a:xfrm>
              <a:off x="619434" y="2312818"/>
              <a:ext cx="30086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/>
                <a:t>Creșterea motivației elevilor prin teme interactive</a:t>
              </a:r>
            </a:p>
          </p:txBody>
        </p:sp>
        <p:pic>
          <p:nvPicPr>
            <p:cNvPr id="23" name="Imagine 22" descr="O imagine care conține clipart, captură de ecran, Grafică, desen animat&#10;&#10;Conținutul generat de inteligența artificială poate fi incorect.">
              <a:extLst>
                <a:ext uri="{FF2B5EF4-FFF2-40B4-BE49-F238E27FC236}">
                  <a16:creationId xmlns:a16="http://schemas.microsoft.com/office/drawing/2014/main" id="{75AF7B3D-398B-CC3F-ED75-7281905DA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512" y="940346"/>
              <a:ext cx="1317864" cy="1317864"/>
            </a:xfrm>
            <a:prstGeom prst="rect">
              <a:avLst/>
            </a:prstGeom>
          </p:spPr>
        </p:pic>
      </p:grpSp>
      <p:grpSp>
        <p:nvGrpSpPr>
          <p:cNvPr id="29" name="Grupare 28">
            <a:extLst>
              <a:ext uri="{FF2B5EF4-FFF2-40B4-BE49-F238E27FC236}">
                <a16:creationId xmlns:a16="http://schemas.microsoft.com/office/drawing/2014/main" id="{9D530541-5B0A-D8C8-219B-ADBB56AF09FD}"/>
              </a:ext>
            </a:extLst>
          </p:cNvPr>
          <p:cNvGrpSpPr/>
          <p:nvPr/>
        </p:nvGrpSpPr>
        <p:grpSpPr>
          <a:xfrm>
            <a:off x="4632040" y="131838"/>
            <a:ext cx="3728359" cy="1554306"/>
            <a:chOff x="3726951" y="102266"/>
            <a:chExt cx="3728359" cy="1554306"/>
          </a:xfrm>
        </p:grpSpPr>
        <p:pic>
          <p:nvPicPr>
            <p:cNvPr id="26" name="Imagine 25">
              <a:extLst>
                <a:ext uri="{FF2B5EF4-FFF2-40B4-BE49-F238E27FC236}">
                  <a16:creationId xmlns:a16="http://schemas.microsoft.com/office/drawing/2014/main" id="{85C5C108-A443-C877-C3F7-98F5BEDA5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6691" y="102266"/>
              <a:ext cx="1187808" cy="1187808"/>
            </a:xfrm>
            <a:prstGeom prst="rect">
              <a:avLst/>
            </a:prstGeom>
          </p:spPr>
        </p:pic>
        <p:sp>
          <p:nvSpPr>
            <p:cNvPr id="28" name="CasetăText 27">
              <a:extLst>
                <a:ext uri="{FF2B5EF4-FFF2-40B4-BE49-F238E27FC236}">
                  <a16:creationId xmlns:a16="http://schemas.microsoft.com/office/drawing/2014/main" id="{52C03359-3A6D-C311-4133-4B8C11906864}"/>
                </a:ext>
              </a:extLst>
            </p:cNvPr>
            <p:cNvSpPr txBox="1"/>
            <p:nvPr/>
          </p:nvSpPr>
          <p:spPr>
            <a:xfrm>
              <a:off x="3726951" y="1287240"/>
              <a:ext cx="3728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/>
                <a:t>Protejarea materialelor didactice</a:t>
              </a:r>
            </a:p>
          </p:txBody>
        </p:sp>
      </p:grpSp>
      <p:grpSp>
        <p:nvGrpSpPr>
          <p:cNvPr id="36" name="Grupare 35">
            <a:extLst>
              <a:ext uri="{FF2B5EF4-FFF2-40B4-BE49-F238E27FC236}">
                <a16:creationId xmlns:a16="http://schemas.microsoft.com/office/drawing/2014/main" id="{CF8696F4-C5F9-A8B5-7690-33E6AE1108C8}"/>
              </a:ext>
            </a:extLst>
          </p:cNvPr>
          <p:cNvGrpSpPr/>
          <p:nvPr/>
        </p:nvGrpSpPr>
        <p:grpSpPr>
          <a:xfrm>
            <a:off x="8405858" y="1542325"/>
            <a:ext cx="3152684" cy="2022954"/>
            <a:chOff x="8610600" y="1498615"/>
            <a:chExt cx="3152684" cy="2022954"/>
          </a:xfrm>
        </p:grpSpPr>
        <p:sp>
          <p:nvSpPr>
            <p:cNvPr id="31" name="CasetăText 30">
              <a:extLst>
                <a:ext uri="{FF2B5EF4-FFF2-40B4-BE49-F238E27FC236}">
                  <a16:creationId xmlns:a16="http://schemas.microsoft.com/office/drawing/2014/main" id="{7D453C75-CB63-1676-37EA-D31EE05DABA1}"/>
                </a:ext>
              </a:extLst>
            </p:cNvPr>
            <p:cNvSpPr txBox="1"/>
            <p:nvPr/>
          </p:nvSpPr>
          <p:spPr>
            <a:xfrm>
              <a:off x="8610600" y="3152237"/>
              <a:ext cx="31526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/>
                <a:t>Părinți conectați la progres</a:t>
              </a:r>
            </a:p>
          </p:txBody>
        </p:sp>
        <p:pic>
          <p:nvPicPr>
            <p:cNvPr id="35" name="Imagine 34" descr="O imagine care conține clipart, desen animat, Desen animat, Animație&#10;&#10;Conținutul generat de inteligența artificială poate fi incorect.">
              <a:extLst>
                <a:ext uri="{FF2B5EF4-FFF2-40B4-BE49-F238E27FC236}">
                  <a16:creationId xmlns:a16="http://schemas.microsoft.com/office/drawing/2014/main" id="{AC8C7CC0-2D07-2523-22EC-0CEEFF1F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946" y="1498615"/>
              <a:ext cx="1710508" cy="1710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0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84B6-4790-BD32-BF98-270BA20F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80645"/>
            <a:ext cx="3786239" cy="711835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rgbClr val="003895"/>
                </a:solidFill>
              </a:rPr>
              <a:t>Funcționalități</a:t>
            </a:r>
            <a:endParaRPr lang="en-US" dirty="0">
              <a:solidFill>
                <a:srgbClr val="00389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3D53B-ABFE-9E6C-5E79-3A1BE181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4</a:t>
            </a:fld>
            <a:endParaRPr lang="en-US"/>
          </a:p>
        </p:txBody>
      </p:sp>
      <p:grpSp>
        <p:nvGrpSpPr>
          <p:cNvPr id="53" name="Grupare 52">
            <a:extLst>
              <a:ext uri="{FF2B5EF4-FFF2-40B4-BE49-F238E27FC236}">
                <a16:creationId xmlns:a16="http://schemas.microsoft.com/office/drawing/2014/main" id="{F79CF2C6-C060-C8F2-0DB8-E38070853287}"/>
              </a:ext>
            </a:extLst>
          </p:cNvPr>
          <p:cNvGrpSpPr/>
          <p:nvPr/>
        </p:nvGrpSpPr>
        <p:grpSpPr>
          <a:xfrm>
            <a:off x="6416322" y="786908"/>
            <a:ext cx="5033538" cy="2031325"/>
            <a:chOff x="6416322" y="786908"/>
            <a:chExt cx="5033538" cy="2031325"/>
          </a:xfrm>
        </p:grpSpPr>
        <p:pic>
          <p:nvPicPr>
            <p:cNvPr id="12" name="Imagine 11">
              <a:extLst>
                <a:ext uri="{FF2B5EF4-FFF2-40B4-BE49-F238E27FC236}">
                  <a16:creationId xmlns:a16="http://schemas.microsoft.com/office/drawing/2014/main" id="{F3608CA7-279F-D61E-93A9-AB507CB1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2420" y="822763"/>
              <a:ext cx="1107440" cy="1107440"/>
            </a:xfrm>
            <a:prstGeom prst="rect">
              <a:avLst/>
            </a:prstGeom>
          </p:spPr>
        </p:pic>
        <p:sp>
          <p:nvSpPr>
            <p:cNvPr id="13" name="CasetăText 12">
              <a:extLst>
                <a:ext uri="{FF2B5EF4-FFF2-40B4-BE49-F238E27FC236}">
                  <a16:creationId xmlns:a16="http://schemas.microsoft.com/office/drawing/2014/main" id="{09FEE0C4-2B08-20EF-29FE-DA583E75B690}"/>
                </a:ext>
              </a:extLst>
            </p:cNvPr>
            <p:cNvSpPr txBox="1"/>
            <p:nvPr/>
          </p:nvSpPr>
          <p:spPr>
            <a:xfrm>
              <a:off x="6416322" y="786908"/>
              <a:ext cx="36057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i="1" u="sng" dirty="0"/>
                <a:t>Teme interactive</a:t>
              </a:r>
              <a:endParaRPr lang="en-US" i="1" u="sng" dirty="0"/>
            </a:p>
            <a:p>
              <a:endParaRPr lang="ro-RO" i="1" u="sng" dirty="0"/>
            </a:p>
            <a:p>
              <a:r>
                <a:rPr lang="ro-RO" dirty="0"/>
                <a:t>🧠 </a:t>
              </a:r>
              <a:r>
                <a:rPr lang="ro-RO" dirty="0" err="1"/>
                <a:t>Quiz</a:t>
              </a:r>
              <a:r>
                <a:rPr lang="ro-RO" dirty="0"/>
                <a:t> interactiv  </a:t>
              </a:r>
            </a:p>
            <a:p>
              <a:r>
                <a:rPr lang="ro-RO" dirty="0"/>
                <a:t>➕ Joc de matematică  </a:t>
              </a:r>
            </a:p>
            <a:p>
              <a:r>
                <a:rPr lang="ro-RO" dirty="0"/>
                <a:t>🧩 Logică &amp; atenție  </a:t>
              </a:r>
            </a:p>
            <a:p>
              <a:r>
                <a:rPr lang="ro-RO" dirty="0"/>
                <a:t>📖 Poveste interactivă  </a:t>
              </a:r>
            </a:p>
            <a:p>
              <a:r>
                <a:rPr lang="ro-RO" dirty="0"/>
                <a:t>🎨 Temă creativă</a:t>
              </a:r>
            </a:p>
          </p:txBody>
        </p:sp>
      </p:grpSp>
      <p:cxnSp>
        <p:nvCxnSpPr>
          <p:cNvPr id="17" name="Conector drept 16">
            <a:extLst>
              <a:ext uri="{FF2B5EF4-FFF2-40B4-BE49-F238E27FC236}">
                <a16:creationId xmlns:a16="http://schemas.microsoft.com/office/drawing/2014/main" id="{38DD8935-A045-9A1E-F3DF-F9BF0DDE36CF}"/>
              </a:ext>
            </a:extLst>
          </p:cNvPr>
          <p:cNvCxnSpPr>
            <a:cxnSpLocks/>
          </p:cNvCxnSpPr>
          <p:nvPr/>
        </p:nvCxnSpPr>
        <p:spPr>
          <a:xfrm flipH="1">
            <a:off x="6085960" y="0"/>
            <a:ext cx="1004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upare 48">
            <a:extLst>
              <a:ext uri="{FF2B5EF4-FFF2-40B4-BE49-F238E27FC236}">
                <a16:creationId xmlns:a16="http://schemas.microsoft.com/office/drawing/2014/main" id="{01D8D773-F088-7612-8031-BED7BF451762}"/>
              </a:ext>
            </a:extLst>
          </p:cNvPr>
          <p:cNvGrpSpPr/>
          <p:nvPr/>
        </p:nvGrpSpPr>
        <p:grpSpPr>
          <a:xfrm>
            <a:off x="347077" y="1007151"/>
            <a:ext cx="5738883" cy="1107440"/>
            <a:chOff x="347077" y="1007151"/>
            <a:chExt cx="5738883" cy="1107440"/>
          </a:xfrm>
        </p:grpSpPr>
        <p:sp>
          <p:nvSpPr>
            <p:cNvPr id="15" name="CasetăText 14">
              <a:extLst>
                <a:ext uri="{FF2B5EF4-FFF2-40B4-BE49-F238E27FC236}">
                  <a16:creationId xmlns:a16="http://schemas.microsoft.com/office/drawing/2014/main" id="{4BDBC4C2-C8ED-2D3B-6DCA-AEE1FAF36E12}"/>
                </a:ext>
              </a:extLst>
            </p:cNvPr>
            <p:cNvSpPr txBox="1"/>
            <p:nvPr/>
          </p:nvSpPr>
          <p:spPr>
            <a:xfrm>
              <a:off x="1693232" y="1007151"/>
              <a:ext cx="43927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i="1" u="sng" dirty="0" err="1"/>
                <a:t>Gamificare</a:t>
              </a:r>
              <a:endParaRPr lang="ro-RO" i="1" u="sng" dirty="0"/>
            </a:p>
          </p:txBody>
        </p:sp>
        <p:grpSp>
          <p:nvGrpSpPr>
            <p:cNvPr id="48" name="Grupare 47">
              <a:extLst>
                <a:ext uri="{FF2B5EF4-FFF2-40B4-BE49-F238E27FC236}">
                  <a16:creationId xmlns:a16="http://schemas.microsoft.com/office/drawing/2014/main" id="{8B238225-AFAC-F963-CB6A-19C3F53060D9}"/>
                </a:ext>
              </a:extLst>
            </p:cNvPr>
            <p:cNvGrpSpPr/>
            <p:nvPr/>
          </p:nvGrpSpPr>
          <p:grpSpPr>
            <a:xfrm>
              <a:off x="347077" y="1007151"/>
              <a:ext cx="5017358" cy="1107440"/>
              <a:chOff x="347077" y="1007151"/>
              <a:chExt cx="5017358" cy="1107440"/>
            </a:xfrm>
          </p:grpSpPr>
          <p:pic>
            <p:nvPicPr>
              <p:cNvPr id="10" name="Imagine 9">
                <a:extLst>
                  <a:ext uri="{FF2B5EF4-FFF2-40B4-BE49-F238E27FC236}">
                    <a16:creationId xmlns:a16="http://schemas.microsoft.com/office/drawing/2014/main" id="{8E16C12E-4975-562E-8263-1E2D2C637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077" y="1007151"/>
                <a:ext cx="1107440" cy="1107440"/>
              </a:xfrm>
              <a:prstGeom prst="rect">
                <a:avLst/>
              </a:prstGeom>
            </p:spPr>
          </p:pic>
          <p:sp>
            <p:nvSpPr>
              <p:cNvPr id="22" name="CasetăText 21">
                <a:extLst>
                  <a:ext uri="{FF2B5EF4-FFF2-40B4-BE49-F238E27FC236}">
                    <a16:creationId xmlns:a16="http://schemas.microsoft.com/office/drawing/2014/main" id="{E5460E7A-8DF6-F801-291B-FBFE42B241CC}"/>
                  </a:ext>
                </a:extLst>
              </p:cNvPr>
              <p:cNvSpPr txBox="1"/>
              <p:nvPr/>
            </p:nvSpPr>
            <p:spPr>
              <a:xfrm>
                <a:off x="1693232" y="1376483"/>
                <a:ext cx="36712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o-RO" dirty="0"/>
                  <a:t>Joc de tip </a:t>
                </a:r>
                <a:r>
                  <a:rPr lang="ro-RO" dirty="0" err="1"/>
                  <a:t>trading</a:t>
                </a:r>
                <a:r>
                  <a:rPr lang="ro-RO" dirty="0"/>
                  <a:t> </a:t>
                </a:r>
                <a:r>
                  <a:rPr lang="ro-RO" dirty="0" err="1"/>
                  <a:t>cards</a:t>
                </a:r>
                <a:r>
                  <a:rPr lang="ro-RO" dirty="0"/>
                  <a:t> cu NFT-uri animate pentru elevi</a:t>
                </a:r>
              </a:p>
            </p:txBody>
          </p:sp>
        </p:grpSp>
      </p:grpSp>
      <p:grpSp>
        <p:nvGrpSpPr>
          <p:cNvPr id="52" name="Grupare 51">
            <a:extLst>
              <a:ext uri="{FF2B5EF4-FFF2-40B4-BE49-F238E27FC236}">
                <a16:creationId xmlns:a16="http://schemas.microsoft.com/office/drawing/2014/main" id="{2401EC4F-9535-28D7-E85C-5AD004257AC1}"/>
              </a:ext>
            </a:extLst>
          </p:cNvPr>
          <p:cNvGrpSpPr/>
          <p:nvPr/>
        </p:nvGrpSpPr>
        <p:grpSpPr>
          <a:xfrm>
            <a:off x="347077" y="4915475"/>
            <a:ext cx="7586817" cy="1107440"/>
            <a:chOff x="347077" y="4915475"/>
            <a:chExt cx="7586817" cy="1107440"/>
          </a:xfrm>
        </p:grpSpPr>
        <p:pic>
          <p:nvPicPr>
            <p:cNvPr id="8" name="Imagine 7">
              <a:extLst>
                <a:ext uri="{FF2B5EF4-FFF2-40B4-BE49-F238E27FC236}">
                  <a16:creationId xmlns:a16="http://schemas.microsoft.com/office/drawing/2014/main" id="{84D8EEDA-7BC9-32FE-A26F-B03F086E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077" y="4915475"/>
              <a:ext cx="1107440" cy="1107440"/>
            </a:xfrm>
            <a:prstGeom prst="rect">
              <a:avLst/>
            </a:prstGeom>
          </p:spPr>
        </p:pic>
        <p:sp>
          <p:nvSpPr>
            <p:cNvPr id="24" name="CasetăText 23">
              <a:extLst>
                <a:ext uri="{FF2B5EF4-FFF2-40B4-BE49-F238E27FC236}">
                  <a16:creationId xmlns:a16="http://schemas.microsoft.com/office/drawing/2014/main" id="{D9D9CA1F-B616-A4EC-4B05-2F3FF19519DA}"/>
                </a:ext>
              </a:extLst>
            </p:cNvPr>
            <p:cNvSpPr txBox="1"/>
            <p:nvPr/>
          </p:nvSpPr>
          <p:spPr>
            <a:xfrm>
              <a:off x="1778902" y="4915475"/>
              <a:ext cx="6154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i="1" u="sng" dirty="0"/>
                <a:t>Trasabilitate educațională</a:t>
              </a:r>
            </a:p>
          </p:txBody>
        </p:sp>
        <p:sp>
          <p:nvSpPr>
            <p:cNvPr id="26" name="CasetăText 25">
              <a:extLst>
                <a:ext uri="{FF2B5EF4-FFF2-40B4-BE49-F238E27FC236}">
                  <a16:creationId xmlns:a16="http://schemas.microsoft.com/office/drawing/2014/main" id="{40B05778-B3A8-8E1F-9B35-B22AEFFDE51B}"/>
                </a:ext>
              </a:extLst>
            </p:cNvPr>
            <p:cNvSpPr txBox="1"/>
            <p:nvPr/>
          </p:nvSpPr>
          <p:spPr>
            <a:xfrm>
              <a:off x="1778902" y="5284807"/>
              <a:ext cx="61549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 err="1"/>
                <a:t>Blockchain</a:t>
              </a:r>
              <a:r>
                <a:rPr lang="en-US" dirty="0"/>
                <a:t> </a:t>
              </a:r>
              <a:r>
                <a:rPr lang="ro-RO" dirty="0"/>
                <a:t>- progres înregistrat, verificabil,</a:t>
              </a:r>
            </a:p>
            <a:p>
              <a:r>
                <a:rPr lang="ro-RO" dirty="0"/>
                <a:t>fără ștergeri sau modificări</a:t>
              </a:r>
            </a:p>
          </p:txBody>
        </p:sp>
      </p:grpSp>
      <p:grpSp>
        <p:nvGrpSpPr>
          <p:cNvPr id="50" name="Grupare 49">
            <a:extLst>
              <a:ext uri="{FF2B5EF4-FFF2-40B4-BE49-F238E27FC236}">
                <a16:creationId xmlns:a16="http://schemas.microsoft.com/office/drawing/2014/main" id="{78933050-9CCD-0A03-AC9D-2042A5B7972A}"/>
              </a:ext>
            </a:extLst>
          </p:cNvPr>
          <p:cNvGrpSpPr/>
          <p:nvPr/>
        </p:nvGrpSpPr>
        <p:grpSpPr>
          <a:xfrm>
            <a:off x="323645" y="2912497"/>
            <a:ext cx="7524579" cy="1318909"/>
            <a:chOff x="323645" y="2912497"/>
            <a:chExt cx="7524579" cy="1318909"/>
          </a:xfrm>
        </p:grpSpPr>
        <p:pic>
          <p:nvPicPr>
            <p:cNvPr id="29" name="Imagine 28">
              <a:extLst>
                <a:ext uri="{FF2B5EF4-FFF2-40B4-BE49-F238E27FC236}">
                  <a16:creationId xmlns:a16="http://schemas.microsoft.com/office/drawing/2014/main" id="{40499F7C-11BA-AFFE-542B-82E3D8D14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645" y="2920078"/>
              <a:ext cx="1311328" cy="1311328"/>
            </a:xfrm>
            <a:prstGeom prst="rect">
              <a:avLst/>
            </a:prstGeom>
          </p:spPr>
        </p:pic>
        <p:sp>
          <p:nvSpPr>
            <p:cNvPr id="31" name="CasetăText 30">
              <a:extLst>
                <a:ext uri="{FF2B5EF4-FFF2-40B4-BE49-F238E27FC236}">
                  <a16:creationId xmlns:a16="http://schemas.microsoft.com/office/drawing/2014/main" id="{8B9B2DB3-4511-AAF9-2A91-873866255A02}"/>
                </a:ext>
              </a:extLst>
            </p:cNvPr>
            <p:cNvSpPr txBox="1"/>
            <p:nvPr/>
          </p:nvSpPr>
          <p:spPr>
            <a:xfrm>
              <a:off x="1693232" y="2912497"/>
              <a:ext cx="6154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i="1" u="sng" dirty="0"/>
                <a:t>Siguranță</a:t>
              </a:r>
            </a:p>
          </p:txBody>
        </p:sp>
        <p:sp>
          <p:nvSpPr>
            <p:cNvPr id="33" name="CasetăText 32">
              <a:extLst>
                <a:ext uri="{FF2B5EF4-FFF2-40B4-BE49-F238E27FC236}">
                  <a16:creationId xmlns:a16="http://schemas.microsoft.com/office/drawing/2014/main" id="{AABFD9C5-9E3C-DCE7-6673-DDADD690EB7A}"/>
                </a:ext>
              </a:extLst>
            </p:cNvPr>
            <p:cNvSpPr txBox="1"/>
            <p:nvPr/>
          </p:nvSpPr>
          <p:spPr>
            <a:xfrm>
              <a:off x="1693232" y="3340644"/>
              <a:ext cx="43927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/>
                <a:t>IPFS - p</a:t>
              </a:r>
              <a:r>
                <a:rPr lang="it-IT" dirty="0"/>
                <a:t>roprietate intelectual</a:t>
              </a:r>
              <a:r>
                <a:rPr lang="ro-RO" dirty="0"/>
                <a:t>ă</a:t>
              </a:r>
              <a:r>
                <a:rPr lang="it-IT" dirty="0"/>
                <a:t>, materiale </a:t>
              </a:r>
              <a:endParaRPr lang="ro-RO" dirty="0"/>
            </a:p>
            <a:p>
              <a:r>
                <a:rPr lang="it-IT" dirty="0"/>
                <a:t>didactice securizate</a:t>
              </a:r>
            </a:p>
          </p:txBody>
        </p:sp>
      </p:grpSp>
      <p:grpSp>
        <p:nvGrpSpPr>
          <p:cNvPr id="54" name="Grupare 53">
            <a:extLst>
              <a:ext uri="{FF2B5EF4-FFF2-40B4-BE49-F238E27FC236}">
                <a16:creationId xmlns:a16="http://schemas.microsoft.com/office/drawing/2014/main" id="{BA6D07FF-9D30-1B78-2812-1F2B5155AC6C}"/>
              </a:ext>
            </a:extLst>
          </p:cNvPr>
          <p:cNvGrpSpPr/>
          <p:nvPr/>
        </p:nvGrpSpPr>
        <p:grpSpPr>
          <a:xfrm>
            <a:off x="6416323" y="2846950"/>
            <a:ext cx="6346722" cy="1140024"/>
            <a:chOff x="6416323" y="2846950"/>
            <a:chExt cx="6346722" cy="1140024"/>
          </a:xfrm>
        </p:grpSpPr>
        <p:sp>
          <p:nvSpPr>
            <p:cNvPr id="35" name="CasetăText 34">
              <a:extLst>
                <a:ext uri="{FF2B5EF4-FFF2-40B4-BE49-F238E27FC236}">
                  <a16:creationId xmlns:a16="http://schemas.microsoft.com/office/drawing/2014/main" id="{C0BBE217-7CD7-CE0C-74F9-DE4343A7A39C}"/>
                </a:ext>
              </a:extLst>
            </p:cNvPr>
            <p:cNvSpPr txBox="1"/>
            <p:nvPr/>
          </p:nvSpPr>
          <p:spPr>
            <a:xfrm>
              <a:off x="6416323" y="2900124"/>
              <a:ext cx="6154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i="1" u="sng" dirty="0"/>
                <a:t>Acces părinți</a:t>
              </a:r>
            </a:p>
          </p:txBody>
        </p:sp>
        <p:sp>
          <p:nvSpPr>
            <p:cNvPr id="37" name="CasetăText 36">
              <a:extLst>
                <a:ext uri="{FF2B5EF4-FFF2-40B4-BE49-F238E27FC236}">
                  <a16:creationId xmlns:a16="http://schemas.microsoft.com/office/drawing/2014/main" id="{ABFE3BCA-793F-2FFD-6281-10113796B831}"/>
                </a:ext>
              </a:extLst>
            </p:cNvPr>
            <p:cNvSpPr txBox="1"/>
            <p:nvPr/>
          </p:nvSpPr>
          <p:spPr>
            <a:xfrm>
              <a:off x="6416323" y="3340643"/>
              <a:ext cx="63467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/>
                <a:t>Monitorizarea progresului și</a:t>
              </a:r>
            </a:p>
            <a:p>
              <a:r>
                <a:rPr lang="ro-RO" dirty="0"/>
                <a:t> a timpului petrecut pe platformă </a:t>
              </a:r>
            </a:p>
          </p:txBody>
        </p:sp>
        <p:pic>
          <p:nvPicPr>
            <p:cNvPr id="39" name="Imagine 38">
              <a:extLst>
                <a:ext uri="{FF2B5EF4-FFF2-40B4-BE49-F238E27FC236}">
                  <a16:creationId xmlns:a16="http://schemas.microsoft.com/office/drawing/2014/main" id="{FB70B8CE-D93A-7BEF-D082-67B5D427C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42420" y="2846950"/>
              <a:ext cx="1107440" cy="1107440"/>
            </a:xfrm>
            <a:prstGeom prst="rect">
              <a:avLst/>
            </a:prstGeom>
          </p:spPr>
        </p:pic>
      </p:grpSp>
      <p:grpSp>
        <p:nvGrpSpPr>
          <p:cNvPr id="55" name="Grupare 54">
            <a:extLst>
              <a:ext uri="{FF2B5EF4-FFF2-40B4-BE49-F238E27FC236}">
                <a16:creationId xmlns:a16="http://schemas.microsoft.com/office/drawing/2014/main" id="{4A364E2D-D954-C6F2-1E15-DC088A3A8B76}"/>
              </a:ext>
            </a:extLst>
          </p:cNvPr>
          <p:cNvGrpSpPr/>
          <p:nvPr/>
        </p:nvGrpSpPr>
        <p:grpSpPr>
          <a:xfrm>
            <a:off x="6416322" y="4861962"/>
            <a:ext cx="6440129" cy="1383868"/>
            <a:chOff x="6416322" y="4861962"/>
            <a:chExt cx="6440129" cy="1383868"/>
          </a:xfrm>
        </p:grpSpPr>
        <p:sp>
          <p:nvSpPr>
            <p:cNvPr id="41" name="CasetăText 40">
              <a:extLst>
                <a:ext uri="{FF2B5EF4-FFF2-40B4-BE49-F238E27FC236}">
                  <a16:creationId xmlns:a16="http://schemas.microsoft.com/office/drawing/2014/main" id="{FBDEEFB8-4FBD-CB2F-BE1B-5F8A081FEF50}"/>
                </a:ext>
              </a:extLst>
            </p:cNvPr>
            <p:cNvSpPr txBox="1"/>
            <p:nvPr/>
          </p:nvSpPr>
          <p:spPr>
            <a:xfrm>
              <a:off x="6416323" y="4915474"/>
              <a:ext cx="64401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i="1" u="sng" dirty="0"/>
                <a:t>Personalizare</a:t>
              </a:r>
            </a:p>
          </p:txBody>
        </p:sp>
        <p:pic>
          <p:nvPicPr>
            <p:cNvPr id="43" name="Imagine 42">
              <a:extLst>
                <a:ext uri="{FF2B5EF4-FFF2-40B4-BE49-F238E27FC236}">
                  <a16:creationId xmlns:a16="http://schemas.microsoft.com/office/drawing/2014/main" id="{6ED11F01-EE32-24FA-5D62-A061A6A13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2420" y="4861962"/>
              <a:ext cx="1107440" cy="1107440"/>
            </a:xfrm>
            <a:prstGeom prst="rect">
              <a:avLst/>
            </a:prstGeom>
          </p:spPr>
        </p:pic>
        <p:sp>
          <p:nvSpPr>
            <p:cNvPr id="45" name="CasetăText 44">
              <a:extLst>
                <a:ext uri="{FF2B5EF4-FFF2-40B4-BE49-F238E27FC236}">
                  <a16:creationId xmlns:a16="http://schemas.microsoft.com/office/drawing/2014/main" id="{54760811-9250-D71C-2388-9BE15AE70CEF}"/>
                </a:ext>
              </a:extLst>
            </p:cNvPr>
            <p:cNvSpPr txBox="1"/>
            <p:nvPr/>
          </p:nvSpPr>
          <p:spPr>
            <a:xfrm>
              <a:off x="6416322" y="5322500"/>
              <a:ext cx="371090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o-RO" dirty="0"/>
                <a:t>Șabloane editabile de profesori</a:t>
              </a:r>
            </a:p>
            <a:p>
              <a:r>
                <a:rPr lang="ro-RO" dirty="0"/>
                <a:t>Conținut flexibil, adaptabil nivelului unei clase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3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FEC4EE62-9D37-97B6-3BFD-B5866ABE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CBDBB9-4BB1-FB59-F612-C2B9D443D5C4}"/>
              </a:ext>
            </a:extLst>
          </p:cNvPr>
          <p:cNvSpPr txBox="1">
            <a:spLocks/>
          </p:cNvSpPr>
          <p:nvPr/>
        </p:nvSpPr>
        <p:spPr>
          <a:xfrm>
            <a:off x="205657" y="177123"/>
            <a:ext cx="4494161" cy="711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003895"/>
                </a:solidFill>
              </a:rPr>
              <a:t>Tehnologii</a:t>
            </a:r>
            <a:r>
              <a:rPr lang="en-US" dirty="0">
                <a:solidFill>
                  <a:srgbClr val="003895"/>
                </a:solidFill>
              </a:rPr>
              <a:t> </a:t>
            </a:r>
            <a:r>
              <a:rPr lang="en-US" dirty="0" err="1">
                <a:solidFill>
                  <a:srgbClr val="003895"/>
                </a:solidFill>
              </a:rPr>
              <a:t>utilizate</a:t>
            </a:r>
            <a:endParaRPr lang="en-US" dirty="0">
              <a:solidFill>
                <a:srgbClr val="003895"/>
              </a:solidFill>
            </a:endParaRPr>
          </a:p>
        </p:txBody>
      </p:sp>
      <p:sp>
        <p:nvSpPr>
          <p:cNvPr id="16" name="CasetăText 15">
            <a:extLst>
              <a:ext uri="{FF2B5EF4-FFF2-40B4-BE49-F238E27FC236}">
                <a16:creationId xmlns:a16="http://schemas.microsoft.com/office/drawing/2014/main" id="{A1B35C70-2BAD-2AD2-D096-0C69BD3204A0}"/>
              </a:ext>
            </a:extLst>
          </p:cNvPr>
          <p:cNvSpPr txBox="1"/>
          <p:nvPr/>
        </p:nvSpPr>
        <p:spPr>
          <a:xfrm>
            <a:off x="698337" y="1589352"/>
            <a:ext cx="2892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o-RO" b="1" dirty="0" err="1"/>
              <a:t>Frontend</a:t>
            </a:r>
            <a:endParaRPr lang="ro-RO" b="1" dirty="0"/>
          </a:p>
          <a:p>
            <a:r>
              <a:rPr lang="ro-RO" b="1" dirty="0"/>
              <a:t>Angular</a:t>
            </a:r>
            <a:r>
              <a:rPr lang="ro-RO" dirty="0"/>
              <a:t> </a:t>
            </a:r>
          </a:p>
          <a:p>
            <a:r>
              <a:rPr lang="ro-RO" dirty="0"/>
              <a:t>UI </a:t>
            </a:r>
            <a:r>
              <a:rPr lang="ro-RO" dirty="0" err="1"/>
              <a:t>responsive</a:t>
            </a:r>
            <a:endParaRPr lang="ro-RO" dirty="0"/>
          </a:p>
        </p:txBody>
      </p:sp>
      <p:sp>
        <p:nvSpPr>
          <p:cNvPr id="18" name="CasetăText 17">
            <a:extLst>
              <a:ext uri="{FF2B5EF4-FFF2-40B4-BE49-F238E27FC236}">
                <a16:creationId xmlns:a16="http://schemas.microsoft.com/office/drawing/2014/main" id="{FB20CC53-970C-E50F-9726-F20D848FA664}"/>
              </a:ext>
            </a:extLst>
          </p:cNvPr>
          <p:cNvSpPr txBox="1"/>
          <p:nvPr/>
        </p:nvSpPr>
        <p:spPr>
          <a:xfrm>
            <a:off x="1267884" y="3424317"/>
            <a:ext cx="23892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o-RO" b="1" dirty="0" err="1"/>
              <a:t>Backend</a:t>
            </a:r>
            <a:endParaRPr lang="ro-RO" b="1" dirty="0"/>
          </a:p>
          <a:p>
            <a:r>
              <a:rPr lang="ro-RO" b="1" dirty="0" err="1"/>
              <a:t>SpringBoot</a:t>
            </a:r>
            <a:r>
              <a:rPr lang="ro-RO" b="1" dirty="0"/>
              <a:t> </a:t>
            </a:r>
          </a:p>
          <a:p>
            <a:r>
              <a:rPr lang="ro-RO" dirty="0"/>
              <a:t>REST API + JWT </a:t>
            </a:r>
          </a:p>
          <a:p>
            <a:endParaRPr lang="ro-RO" dirty="0"/>
          </a:p>
          <a:p>
            <a:endParaRPr lang="ro-RO" dirty="0"/>
          </a:p>
        </p:txBody>
      </p:sp>
      <p:grpSp>
        <p:nvGrpSpPr>
          <p:cNvPr id="35" name="Grupare 34">
            <a:extLst>
              <a:ext uri="{FF2B5EF4-FFF2-40B4-BE49-F238E27FC236}">
                <a16:creationId xmlns:a16="http://schemas.microsoft.com/office/drawing/2014/main" id="{53266A4F-5D76-DDEB-E617-A975E96FE18C}"/>
              </a:ext>
            </a:extLst>
          </p:cNvPr>
          <p:cNvGrpSpPr/>
          <p:nvPr/>
        </p:nvGrpSpPr>
        <p:grpSpPr>
          <a:xfrm>
            <a:off x="4002710" y="1552562"/>
            <a:ext cx="3483097" cy="2902032"/>
            <a:chOff x="4365523" y="1601723"/>
            <a:chExt cx="3483097" cy="2902032"/>
          </a:xfrm>
        </p:grpSpPr>
        <p:pic>
          <p:nvPicPr>
            <p:cNvPr id="14" name="Imagine 13">
              <a:extLst>
                <a:ext uri="{FF2B5EF4-FFF2-40B4-BE49-F238E27FC236}">
                  <a16:creationId xmlns:a16="http://schemas.microsoft.com/office/drawing/2014/main" id="{8B1E6CDC-030E-D777-CC26-4BBB5F1D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5523" y="2691351"/>
              <a:ext cx="867697" cy="867697"/>
            </a:xfrm>
            <a:prstGeom prst="rect">
              <a:avLst/>
            </a:prstGeom>
          </p:spPr>
        </p:pic>
        <p:pic>
          <p:nvPicPr>
            <p:cNvPr id="2051" name="Picture 3" descr="spring-boot-logo | yes">
              <a:extLst>
                <a:ext uri="{FF2B5EF4-FFF2-40B4-BE49-F238E27FC236}">
                  <a16:creationId xmlns:a16="http://schemas.microsoft.com/office/drawing/2014/main" id="{A1E623C3-6D0A-01C1-462C-9CDF1A562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7956" y="1601723"/>
              <a:ext cx="1649573" cy="866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InterPlanetary File System - Wikipedia">
              <a:extLst>
                <a:ext uri="{FF2B5EF4-FFF2-40B4-BE49-F238E27FC236}">
                  <a16:creationId xmlns:a16="http://schemas.microsoft.com/office/drawing/2014/main" id="{BCDCBD41-B228-656F-B6A9-91C1F7C14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95" y="3637616"/>
              <a:ext cx="866139" cy="866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Hosted MariaDB - Amazon RDS for MariaDB - AWS">
              <a:extLst>
                <a:ext uri="{FF2B5EF4-FFF2-40B4-BE49-F238E27FC236}">
                  <a16:creationId xmlns:a16="http://schemas.microsoft.com/office/drawing/2014/main" id="{8DD20F64-C079-34F7-5109-A930C8605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6055" y="2652710"/>
              <a:ext cx="1682565" cy="866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MetaMask - Wikipedia">
              <a:extLst>
                <a:ext uri="{FF2B5EF4-FFF2-40B4-BE49-F238E27FC236}">
                  <a16:creationId xmlns:a16="http://schemas.microsoft.com/office/drawing/2014/main" id="{6EECF341-66FD-F535-07AD-ECFF9CC62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4887" y="2627233"/>
              <a:ext cx="866139" cy="866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5" name="Picture 17">
              <a:extLst>
                <a:ext uri="{FF2B5EF4-FFF2-40B4-BE49-F238E27FC236}">
                  <a16:creationId xmlns:a16="http://schemas.microsoft.com/office/drawing/2014/main" id="{B7C97D55-4425-0CC6-4A17-90CC86893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247" y="1640250"/>
              <a:ext cx="866140" cy="86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CasetăText 31">
            <a:extLst>
              <a:ext uri="{FF2B5EF4-FFF2-40B4-BE49-F238E27FC236}">
                <a16:creationId xmlns:a16="http://schemas.microsoft.com/office/drawing/2014/main" id="{EE113B15-6628-7E3D-EFD2-13A80FFEF133}"/>
              </a:ext>
            </a:extLst>
          </p:cNvPr>
          <p:cNvSpPr txBox="1"/>
          <p:nvPr/>
        </p:nvSpPr>
        <p:spPr>
          <a:xfrm>
            <a:off x="2338150" y="5296884"/>
            <a:ext cx="2903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eaLnBrk="1" fontAlgn="ctr" latinLnBrk="0" hangingPunct="1">
              <a:buFont typeface="Wingdings" panose="05000000000000000000" pitchFamily="2" charset="2"/>
              <a:buChar char="q"/>
            </a:pPr>
            <a:r>
              <a:rPr lang="ro-RO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Bază de date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buNone/>
            </a:pPr>
            <a:r>
              <a:rPr lang="ro-RO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MariaDB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ro-RO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Date utilizatori, clase, teme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33" name="CasetăText 32">
            <a:extLst>
              <a:ext uri="{FF2B5EF4-FFF2-40B4-BE49-F238E27FC236}">
                <a16:creationId xmlns:a16="http://schemas.microsoft.com/office/drawing/2014/main" id="{7C365657-5BBD-EE3C-6F7C-08861312F200}"/>
              </a:ext>
            </a:extLst>
          </p:cNvPr>
          <p:cNvSpPr txBox="1"/>
          <p:nvPr/>
        </p:nvSpPr>
        <p:spPr>
          <a:xfrm>
            <a:off x="6480439" y="5296884"/>
            <a:ext cx="2329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eaLnBrk="1" fontAlgn="ctr" latinLnBrk="0" hangingPunct="1">
              <a:buFont typeface="Wingdings" panose="05000000000000000000" pitchFamily="2" charset="2"/>
              <a:buChar char="q"/>
            </a:pPr>
            <a:r>
              <a:rPr lang="ro-RO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Blockchain</a:t>
            </a:r>
            <a:r>
              <a:rPr lang="ro-RO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ro-RO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layer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buNone/>
            </a:pPr>
            <a:r>
              <a:rPr lang="ro-RO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Web3.js + </a:t>
            </a:r>
            <a:r>
              <a:rPr lang="ro-RO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MetaMask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en-US" sz="1800" b="0" i="0" u="none" strike="noStrike" dirty="0" err="1">
                <a:effectLst/>
                <a:latin typeface="Arial" panose="020B0604020202020204" pitchFamily="34" charset="0"/>
              </a:rPr>
              <a:t>HyperLedger</a:t>
            </a: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 BESU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34" name="CasetăText 33">
            <a:extLst>
              <a:ext uri="{FF2B5EF4-FFF2-40B4-BE49-F238E27FC236}">
                <a16:creationId xmlns:a16="http://schemas.microsoft.com/office/drawing/2014/main" id="{D0B37946-83A2-C7BF-5336-5965D0C1B108}"/>
              </a:ext>
            </a:extLst>
          </p:cNvPr>
          <p:cNvSpPr txBox="1"/>
          <p:nvPr/>
        </p:nvSpPr>
        <p:spPr>
          <a:xfrm>
            <a:off x="8600931" y="1562494"/>
            <a:ext cx="2752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3464" indent="-283464" algn="l" rtl="0" eaLnBrk="1" fontAlgn="ctr" latinLnBrk="0" hangingPunct="1">
              <a:buClrTx/>
              <a:buSzPts val="1800"/>
              <a:buFont typeface="Wingdings" panose="05000000000000000000" pitchFamily="2" charset="2"/>
              <a:buChar char="q"/>
            </a:pPr>
            <a:r>
              <a:rPr lang="ro-RO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Stocare fișiere</a:t>
            </a:r>
            <a:endParaRPr lang="ro-RO" sz="1800" b="0" i="0" u="none" strike="noStrike" kern="12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algn="l" rtl="0" eaLnBrk="1" fontAlgn="ctr" latinLnBrk="0" hangingPunct="1">
              <a:buNone/>
            </a:pPr>
            <a:r>
              <a:rPr lang="ro-RO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IPFS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ro-RO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Teme, materiale didactice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36" name="CasetăText 35">
            <a:extLst>
              <a:ext uri="{FF2B5EF4-FFF2-40B4-BE49-F238E27FC236}">
                <a16:creationId xmlns:a16="http://schemas.microsoft.com/office/drawing/2014/main" id="{5954BE8F-3358-CC2C-6C14-54AC723E354E}"/>
              </a:ext>
            </a:extLst>
          </p:cNvPr>
          <p:cNvSpPr txBox="1"/>
          <p:nvPr/>
        </p:nvSpPr>
        <p:spPr>
          <a:xfrm>
            <a:off x="8600931" y="3481613"/>
            <a:ext cx="3063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eaLnBrk="1" fontAlgn="ctr" latinLnBrk="0" hangingPunct="1">
              <a:buFont typeface="Wingdings" panose="05000000000000000000" pitchFamily="2" charset="2"/>
              <a:buChar char="q"/>
            </a:pPr>
            <a:r>
              <a:rPr lang="ro-RO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Smart</a:t>
            </a:r>
            <a:r>
              <a:rPr lang="ro-RO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ro-RO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Contracts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>
              <a:buNone/>
            </a:pPr>
            <a:r>
              <a:rPr lang="ro-RO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Solidity</a:t>
            </a:r>
            <a:r>
              <a:rPr lang="ro-RO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</a:t>
            </a:r>
            <a:r>
              <a:rPr lang="ro-RO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Ethereum</a:t>
            </a:r>
            <a:r>
              <a:rPr lang="ro-RO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0" hangingPunct="1"/>
            <a:r>
              <a:rPr lang="ro-RO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NFT-uri recompense, progres</a:t>
            </a:r>
            <a:endParaRPr lang="ro-RO" sz="18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1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488EE4EA-3614-115F-3F44-1DE21AC7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6</a:t>
            </a:fld>
            <a:endParaRPr lang="en-US"/>
          </a:p>
        </p:txBody>
      </p:sp>
      <p:pic>
        <p:nvPicPr>
          <p:cNvPr id="4" name="Imagine 3" descr="O imagine care conține text, captură de ecran, desen animat, diagramă&#10;&#10;Conținutul generat de inteligența artificială poate fi incorect.">
            <a:extLst>
              <a:ext uri="{FF2B5EF4-FFF2-40B4-BE49-F238E27FC236}">
                <a16:creationId xmlns:a16="http://schemas.microsoft.com/office/drawing/2014/main" id="{0FAC79C8-51A5-DC1B-6700-D2AAA3C04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22" y="977080"/>
            <a:ext cx="7603613" cy="53792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BD7521-5FAC-70D9-D82C-C3D0E04A32B6}"/>
              </a:ext>
            </a:extLst>
          </p:cNvPr>
          <p:cNvSpPr txBox="1">
            <a:spLocks/>
          </p:cNvSpPr>
          <p:nvPr/>
        </p:nvSpPr>
        <p:spPr>
          <a:xfrm>
            <a:off x="324464" y="135398"/>
            <a:ext cx="10515600" cy="569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3895"/>
                </a:solidFill>
              </a:rPr>
              <a:t>Diagram</a:t>
            </a:r>
            <a:r>
              <a:rPr lang="ro-RO" dirty="0">
                <a:solidFill>
                  <a:srgbClr val="003895"/>
                </a:solidFill>
              </a:rPr>
              <a:t>ă de arhitectură</a:t>
            </a:r>
            <a:endParaRPr lang="en-US" dirty="0">
              <a:solidFill>
                <a:srgbClr val="0038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32598E2B-1138-8565-900D-ADADD0E3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7</a:t>
            </a:fld>
            <a:endParaRPr lang="en-US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FA462D4A-620E-A9DA-8045-A7391C80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82" y="772160"/>
            <a:ext cx="9030235" cy="57951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F3C058-4DD8-50B4-27C2-C79A51D32047}"/>
              </a:ext>
            </a:extLst>
          </p:cNvPr>
          <p:cNvSpPr txBox="1">
            <a:spLocks/>
          </p:cNvSpPr>
          <p:nvPr/>
        </p:nvSpPr>
        <p:spPr>
          <a:xfrm>
            <a:off x="233024" y="136525"/>
            <a:ext cx="10515600" cy="5695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>
                <a:solidFill>
                  <a:srgbClr val="003895"/>
                </a:solidFill>
              </a:rPr>
              <a:t>Structura bazei de date</a:t>
            </a:r>
            <a:endParaRPr lang="en-US" dirty="0">
              <a:solidFill>
                <a:srgbClr val="0038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9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9523B996-3202-1827-D3C4-53803A2E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419" y="6492875"/>
            <a:ext cx="2743200" cy="365125"/>
          </a:xfrm>
        </p:spPr>
        <p:txBody>
          <a:bodyPr/>
          <a:lstStyle/>
          <a:p>
            <a:fld id="{AA55AFAA-3042-4B0A-99FC-0B90B27FCA99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24EE3A6E-755E-5224-E2FA-634DD1FE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51920"/>
              </p:ext>
            </p:extLst>
          </p:nvPr>
        </p:nvGraphicFramePr>
        <p:xfrm>
          <a:off x="179822" y="774508"/>
          <a:ext cx="11832355" cy="57326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36383">
                  <a:extLst>
                    <a:ext uri="{9D8B030D-6E8A-4147-A177-3AD203B41FA5}">
                      <a16:colId xmlns:a16="http://schemas.microsoft.com/office/drawing/2014/main" val="3296101875"/>
                    </a:ext>
                  </a:extLst>
                </a:gridCol>
                <a:gridCol w="1310629">
                  <a:extLst>
                    <a:ext uri="{9D8B030D-6E8A-4147-A177-3AD203B41FA5}">
                      <a16:colId xmlns:a16="http://schemas.microsoft.com/office/drawing/2014/main" val="370912309"/>
                    </a:ext>
                  </a:extLst>
                </a:gridCol>
                <a:gridCol w="1419848">
                  <a:extLst>
                    <a:ext uri="{9D8B030D-6E8A-4147-A177-3AD203B41FA5}">
                      <a16:colId xmlns:a16="http://schemas.microsoft.com/office/drawing/2014/main" val="2959720937"/>
                    </a:ext>
                  </a:extLst>
                </a:gridCol>
                <a:gridCol w="1658144">
                  <a:extLst>
                    <a:ext uri="{9D8B030D-6E8A-4147-A177-3AD203B41FA5}">
                      <a16:colId xmlns:a16="http://schemas.microsoft.com/office/drawing/2014/main" val="2153966798"/>
                    </a:ext>
                  </a:extLst>
                </a:gridCol>
                <a:gridCol w="1370203">
                  <a:extLst>
                    <a:ext uri="{9D8B030D-6E8A-4147-A177-3AD203B41FA5}">
                      <a16:colId xmlns:a16="http://schemas.microsoft.com/office/drawing/2014/main" val="504824368"/>
                    </a:ext>
                  </a:extLst>
                </a:gridCol>
                <a:gridCol w="1538996">
                  <a:extLst>
                    <a:ext uri="{9D8B030D-6E8A-4147-A177-3AD203B41FA5}">
                      <a16:colId xmlns:a16="http://schemas.microsoft.com/office/drawing/2014/main" val="45733747"/>
                    </a:ext>
                  </a:extLst>
                </a:gridCol>
                <a:gridCol w="1359520">
                  <a:extLst>
                    <a:ext uri="{9D8B030D-6E8A-4147-A177-3AD203B41FA5}">
                      <a16:colId xmlns:a16="http://schemas.microsoft.com/office/drawing/2014/main" val="1085745593"/>
                    </a:ext>
                  </a:extLst>
                </a:gridCol>
                <a:gridCol w="1838632">
                  <a:extLst>
                    <a:ext uri="{9D8B030D-6E8A-4147-A177-3AD203B41FA5}">
                      <a16:colId xmlns:a16="http://schemas.microsoft.com/office/drawing/2014/main" val="1410933484"/>
                    </a:ext>
                  </a:extLst>
                </a:gridCol>
              </a:tblGrid>
              <a:tr h="95923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Aplicație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Teme interactive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Gamificare</a:t>
                      </a:r>
                      <a:r>
                        <a:rPr lang="ro-RO" dirty="0"/>
                        <a:t> reală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Personalizare teme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Dashboard</a:t>
                      </a:r>
                      <a:r>
                        <a:rPr lang="ro-RO" dirty="0"/>
                        <a:t> părinți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Notare transparentă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Protecție materiale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Stocare descentralizată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443707"/>
                  </a:ext>
                </a:extLst>
              </a:tr>
              <a:tr h="874238"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EduPlay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  <a:r>
                        <a:rPr lang="ro-RO" dirty="0" err="1"/>
                        <a:t>TradeCardsGame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</a:p>
                    <a:p>
                      <a:pPr algn="ctr"/>
                      <a:r>
                        <a:rPr lang="ro-RO" dirty="0"/>
                        <a:t>Editor vizual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</a:p>
                    <a:p>
                      <a:pPr algn="ctr"/>
                      <a:r>
                        <a:rPr lang="ro-RO" dirty="0"/>
                        <a:t>Detaliat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  <a:r>
                        <a:rPr lang="ro-RO" dirty="0" err="1"/>
                        <a:t>Blockchain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  <a:r>
                        <a:rPr lang="ro-RO" dirty="0" err="1"/>
                        <a:t>Blockchain</a:t>
                      </a:r>
                      <a:r>
                        <a:rPr lang="ro-RO" dirty="0"/>
                        <a:t> + IPFS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IPFS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378068"/>
                  </a:ext>
                </a:extLst>
              </a:tr>
              <a:tr h="874238"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Khan Academy Kids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</a:t>
                      </a:r>
                    </a:p>
                    <a:p>
                      <a:pPr algn="ctr"/>
                      <a:r>
                        <a:rPr lang="ro-RO" dirty="0"/>
                        <a:t> Stele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</a:p>
                    <a:p>
                      <a:pPr algn="ctr"/>
                      <a:r>
                        <a:rPr lang="ro-RO" dirty="0"/>
                        <a:t>Simplu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546048"/>
                  </a:ext>
                </a:extLst>
              </a:tr>
              <a:tr h="611966"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Duolingo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</a:p>
                    <a:p>
                      <a:pPr algn="ctr"/>
                      <a:r>
                        <a:rPr lang="ro-RO" dirty="0"/>
                        <a:t>XP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550301"/>
                  </a:ext>
                </a:extLst>
              </a:tr>
              <a:tr h="615894"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ClassDojo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</a:p>
                    <a:p>
                      <a:pPr algn="ctr"/>
                      <a:r>
                        <a:rPr lang="ro-RO" dirty="0" err="1"/>
                        <a:t>Badge</a:t>
                      </a:r>
                      <a:r>
                        <a:rPr lang="ro-RO" dirty="0"/>
                        <a:t>-uri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985197"/>
                  </a:ext>
                </a:extLst>
              </a:tr>
              <a:tr h="874238"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Google Classroom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</a:t>
                      </a:r>
                    </a:p>
                    <a:p>
                      <a:pPr algn="ctr"/>
                      <a:r>
                        <a:rPr lang="ro-RO" dirty="0"/>
                        <a:t> Simplu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✅ </a:t>
                      </a:r>
                    </a:p>
                    <a:p>
                      <a:pPr algn="ctr"/>
                      <a:r>
                        <a:rPr lang="ro-RO" dirty="0"/>
                        <a:t>Limitat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580738"/>
                  </a:ext>
                </a:extLst>
              </a:tr>
              <a:tr h="790239"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Adventure Academy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213668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B4BA6C07-E439-C20C-1605-F1F9D7A305E0}"/>
              </a:ext>
            </a:extLst>
          </p:cNvPr>
          <p:cNvSpPr txBox="1">
            <a:spLocks/>
          </p:cNvSpPr>
          <p:nvPr/>
        </p:nvSpPr>
        <p:spPr>
          <a:xfrm>
            <a:off x="0" y="136525"/>
            <a:ext cx="11353800" cy="637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3895"/>
                </a:solidFill>
              </a:rPr>
              <a:t>Ce </a:t>
            </a:r>
            <a:r>
              <a:rPr lang="en-US" dirty="0" err="1">
                <a:solidFill>
                  <a:srgbClr val="003895"/>
                </a:solidFill>
              </a:rPr>
              <a:t>aduce</a:t>
            </a:r>
            <a:r>
              <a:rPr lang="en-US" dirty="0">
                <a:solidFill>
                  <a:srgbClr val="003895"/>
                </a:solidFill>
              </a:rPr>
              <a:t> nou </a:t>
            </a:r>
            <a:r>
              <a:rPr lang="en-US" dirty="0" err="1">
                <a:solidFill>
                  <a:srgbClr val="003895"/>
                </a:solidFill>
              </a:rPr>
              <a:t>EduPlay</a:t>
            </a:r>
            <a:r>
              <a:rPr lang="en-US" dirty="0">
                <a:solidFill>
                  <a:srgbClr val="00389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2300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84B6-4790-BD32-BF98-270BA20F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7" y="0"/>
            <a:ext cx="2497394" cy="1124053"/>
          </a:xfrm>
        </p:spPr>
        <p:txBody>
          <a:bodyPr/>
          <a:lstStyle/>
          <a:p>
            <a:r>
              <a:rPr lang="ro-RO">
                <a:solidFill>
                  <a:srgbClr val="003895"/>
                </a:solidFill>
              </a:rPr>
              <a:t>Rezultate</a:t>
            </a:r>
            <a:endParaRPr lang="en-US" dirty="0">
              <a:solidFill>
                <a:srgbClr val="00389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2C809-A34A-5331-963F-987D58AF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5AFAA-3042-4B0A-99FC-0B90B27FCA99}" type="slidenum">
              <a:rPr lang="en-US" smtClean="0"/>
              <a:t>9</a:t>
            </a:fld>
            <a:endParaRPr lang="en-US"/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CD51E4F4-53A3-6F67-CAFC-5A1F946AB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5" y="934064"/>
            <a:ext cx="11626270" cy="52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94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006a9c5-d130-408c-bc8e-3b5ecdb17aa0}" enabled="1" method="Standard" siteId="{8d4b558f-7b2e-40ba-ad1f-e04d79e6265a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464</Words>
  <Application>Microsoft Office PowerPoint</Application>
  <PresentationFormat>Ecran lat</PresentationFormat>
  <Paragraphs>168</Paragraphs>
  <Slides>15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Corbel</vt:lpstr>
      <vt:lpstr>Wingdings</vt:lpstr>
      <vt:lpstr>Office Theme</vt:lpstr>
      <vt:lpstr>Prezentare PowerPoint</vt:lpstr>
      <vt:lpstr>Introducere</vt:lpstr>
      <vt:lpstr>Obiective</vt:lpstr>
      <vt:lpstr>Funcționalități</vt:lpstr>
      <vt:lpstr>Prezentare PowerPoint</vt:lpstr>
      <vt:lpstr>Prezentare PowerPoint</vt:lpstr>
      <vt:lpstr>Prezentare PowerPoint</vt:lpstr>
      <vt:lpstr>Prezentare PowerPoint</vt:lpstr>
      <vt:lpstr>Rezultate</vt:lpstr>
      <vt:lpstr>Rezultate</vt:lpstr>
      <vt:lpstr>Quiz</vt:lpstr>
      <vt:lpstr>Prezentare PowerPoint</vt:lpstr>
      <vt:lpstr>Prezentare PowerPoint</vt:lpstr>
      <vt:lpstr>Concluzii și Perspective Viitoare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Caruntu, Constantin</dc:creator>
  <cp:lastModifiedBy>Flavia Antăluțe</cp:lastModifiedBy>
  <cp:revision>27</cp:revision>
  <dcterms:created xsi:type="dcterms:W3CDTF">2025-05-01T12:01:32Z</dcterms:created>
  <dcterms:modified xsi:type="dcterms:W3CDTF">2025-05-09T07:27:34Z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Internal</vt:lpwstr>
  </property>
</Properties>
</file>